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73875" cy="10004425"/>
  <p:embeddedFontLst>
    <p:embeddedFont>
      <p:font typeface="HY동녘M" panose="02030600000101010101" pitchFamily="18" charset="-127"/>
      <p:regular r:id="rId6"/>
    </p:embeddedFont>
    <p:embeddedFont>
      <p:font typeface="HY산B" panose="02030600000101010101" pitchFamily="18" charset="-127"/>
      <p:regular r:id="rId7"/>
    </p:embeddedFont>
    <p:embeddedFont>
      <p:font typeface="맑은 고딕" panose="020B0503020000020004" pitchFamily="50" charset="-127"/>
      <p:regular r:id="rId8"/>
      <p:bold r:id="rId9"/>
    </p:embeddedFont>
    <p:embeddedFont>
      <p:font typeface="한컴 바겐세일 B" panose="02020603020101020101" pitchFamily="18" charset="-127"/>
      <p:regular r:id="rId10"/>
    </p:embeddedFont>
    <p:embeddedFont>
      <p:font typeface="휴먼매직체" panose="02030504000101010101" pitchFamily="18" charset="-127"/>
      <p:regular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99" autoAdjust="0"/>
  </p:normalViewPr>
  <p:slideViewPr>
    <p:cSldViewPr>
      <p:cViewPr>
        <p:scale>
          <a:sx n="120" d="100"/>
          <a:sy n="120" d="100"/>
        </p:scale>
        <p:origin x="-1422" y="-72"/>
      </p:cViewPr>
      <p:guideLst>
        <p:guide orient="horz" pos="7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gif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1.jpe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3.gif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708920"/>
            <a:ext cx="868973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5983636" y="1120982"/>
            <a:ext cx="1828724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4122692" y="1120982"/>
            <a:ext cx="1654527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384730" y="1122265"/>
            <a:ext cx="2592799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66107" y="2082334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8</a:t>
            </a:r>
            <a:r>
              <a:rPr lang="ko-KR" altLang="en-US" sz="800" b="1" dirty="0" smtClean="0"/>
              <a:t>호 나뭇잎이 떨어져요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2082334"/>
            <a:ext cx="1100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8</a:t>
            </a:r>
            <a:r>
              <a:rPr lang="ko-KR" altLang="en-US" sz="800" b="1" dirty="0" smtClean="0"/>
              <a:t>호 가을이 오면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2082334"/>
            <a:ext cx="146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8</a:t>
            </a:r>
            <a:r>
              <a:rPr lang="ko-KR" altLang="en-US" sz="800" b="1" dirty="0" smtClean="0"/>
              <a:t>호 가을 노래 부르면서 나뭇잎가면 쓰고 춤추기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208233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8</a:t>
            </a:r>
            <a:r>
              <a:rPr lang="ko-KR" altLang="en-US" sz="800" b="1" dirty="0" smtClean="0"/>
              <a:t>호 가을 나무를 만들어요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가을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계절의 변화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오각형 68"/>
          <p:cNvSpPr/>
          <p:nvPr/>
        </p:nvSpPr>
        <p:spPr>
          <a:xfrm>
            <a:off x="287951" y="2816932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2293541" y="98148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562368" y="98148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510411" y="98148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2" y="1342251"/>
            <a:ext cx="1160608" cy="67702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47" y="1411149"/>
            <a:ext cx="1036882" cy="58223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5902"/>
            <a:ext cx="1051254" cy="76641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9" y="1321031"/>
            <a:ext cx="1210372" cy="760137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37912"/>
              </p:ext>
            </p:extLst>
          </p:nvPr>
        </p:nvGraphicFramePr>
        <p:xfrm>
          <a:off x="885800" y="6351645"/>
          <a:ext cx="5486400" cy="339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3951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가을 </a:t>
                      </a:r>
                      <a:r>
                        <a:rPr lang="ko-KR" altLang="en-US" sz="700" u="none" strike="noStrike" dirty="0">
                          <a:effectLst/>
                        </a:rPr>
                        <a:t>열매로 음식 만들기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아름다운 </a:t>
                      </a:r>
                      <a:r>
                        <a:rPr lang="ko-KR" altLang="en-US" sz="700" u="none" strike="noStrike" dirty="0">
                          <a:effectLst/>
                        </a:rPr>
                        <a:t>가을 나뭇잎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국화꽃 </a:t>
                      </a:r>
                      <a:r>
                        <a:rPr lang="ko-KR" altLang="en-US" sz="700" u="none" strike="noStrike" dirty="0">
                          <a:effectLst/>
                        </a:rPr>
                        <a:t>향기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여러 </a:t>
                      </a:r>
                      <a:r>
                        <a:rPr lang="ko-KR" altLang="en-US" sz="700" u="none" strike="noStrike" dirty="0">
                          <a:effectLst/>
                        </a:rPr>
                        <a:t>가지 곡식 관찰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가을 </a:t>
                      </a:r>
                      <a:r>
                        <a:rPr lang="ko-KR" altLang="en-US" sz="700" u="none" strike="noStrike" dirty="0">
                          <a:effectLst/>
                        </a:rPr>
                        <a:t>과일 맛보기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가을이 </a:t>
                      </a:r>
                      <a:r>
                        <a:rPr lang="ko-KR" altLang="en-US" sz="700" u="none" strike="noStrike" dirty="0">
                          <a:effectLst/>
                        </a:rPr>
                        <a:t>왔어요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잠자리 </a:t>
                      </a:r>
                      <a:r>
                        <a:rPr lang="ko-KR" altLang="en-US" sz="700" u="none" strike="noStrike" dirty="0">
                          <a:effectLst/>
                        </a:rPr>
                        <a:t>드로잉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나무 </a:t>
                      </a:r>
                      <a:r>
                        <a:rPr lang="ko-KR" altLang="en-US" sz="700" u="none" strike="noStrike" dirty="0">
                          <a:effectLst/>
                        </a:rPr>
                        <a:t>드로잉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</a:tr>
            </a:tbl>
          </a:graphicData>
        </a:graphic>
      </p:graphicFrame>
      <p:pic>
        <p:nvPicPr>
          <p:cNvPr id="40" name="그림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822303"/>
            <a:ext cx="355826" cy="504664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53" y="5847926"/>
            <a:ext cx="563267" cy="39621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3" y="5826475"/>
            <a:ext cx="355292" cy="50626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32" y="5849040"/>
            <a:ext cx="563268" cy="397724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58" y="5853511"/>
            <a:ext cx="589576" cy="415913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21" y="5863498"/>
            <a:ext cx="564711" cy="395937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7364" y="5745535"/>
            <a:ext cx="448985" cy="636899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9565" y="5840799"/>
            <a:ext cx="640627" cy="45247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1198932" y="3212976"/>
            <a:ext cx="711694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가을이 오면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통해 가을이 되면 날씨와 자연이 어떻게 변하는지 알아보고 가을에 대한 느낌을 이야기 나눕니다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나뭇잎이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떨어져요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가을 나무를 만들어요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통해 빨갛고 노랗게 옷을 갈아입은 가을 나무를 구성해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보고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여름의 나무와 다른 점에 대해 이해할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더불어 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가을 노래 부르면서 나뭇잎가면 쓰고 춤추기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신선한 가을 바람과 떨어지는 나뭇잎의 움직임을 자유롭게 표현해보며 온 몸으로 가을을 느낄 수 있습니다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3789040"/>
            <a:ext cx="8689736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6229841" y="1120981"/>
            <a:ext cx="2548804" cy="24520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958553" y="1120982"/>
            <a:ext cx="3055264" cy="2452034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23528" y="1122265"/>
            <a:ext cx="2449929" cy="245075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19673" y="206084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7</a:t>
            </a:r>
            <a:r>
              <a:rPr lang="ko-KR" altLang="en-US" sz="800" b="1" dirty="0" smtClean="0"/>
              <a:t>호 죽마타기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9" y="2060848"/>
            <a:ext cx="146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8</a:t>
            </a:r>
            <a:r>
              <a:rPr lang="ko-KR" altLang="en-US" sz="800" b="1" dirty="0" smtClean="0"/>
              <a:t>호 가을 운동회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8859" y="2060848"/>
            <a:ext cx="11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5</a:t>
            </a:r>
            <a:r>
              <a:rPr lang="ko-KR" altLang="en-US" sz="800" b="1" dirty="0" smtClean="0"/>
              <a:t>호 리듬체조선수가 되어보세요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가</a:t>
            </a:r>
            <a:r>
              <a:rPr lang="ko-KR" altLang="en-US" sz="1200" dirty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을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가을 운동회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94086" y="2060848"/>
            <a:ext cx="1288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6</a:t>
            </a:r>
            <a:r>
              <a:rPr lang="ko-KR" altLang="en-US" sz="800" b="1" dirty="0" smtClean="0"/>
              <a:t>호 자전거 바퀴볼링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98932" y="4221088"/>
            <a:ext cx="711694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농구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볼링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짐볼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굴리기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씨름 등 청군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백군 두 팀으로 나눠 운동회 경기를 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원아 각자가 리듬체조선수가 되어 기량을 뽐낼 수 있고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친구들과 합심하여 대형 제기차기를 하거나 단체 줄넘기를 할 수도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다양한 형태의 신체 활동을 통해 원아들 간의 협동심과 친밀감을 기를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안전하고 즐거운 운동회를 위한 선생님의 지도를 따르다 보면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자연스럽게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질서와 규칙을 지키는 생활습관이 몸에 익게 될 것입니다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적절한 신체운동은 아이들의 건강 증진은 물론 스트레스 해소에 큰 도움이 될 것입니다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</p:txBody>
      </p:sp>
      <p:sp>
        <p:nvSpPr>
          <p:cNvPr id="69" name="오각형 68"/>
          <p:cNvSpPr/>
          <p:nvPr/>
        </p:nvSpPr>
        <p:spPr>
          <a:xfrm>
            <a:off x="287951" y="3897053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14971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159585" y="977717"/>
            <a:ext cx="703153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711665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49521" y="3051612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7</a:t>
            </a:r>
            <a:r>
              <a:rPr lang="ko-KR" altLang="en-US" sz="800" b="1" dirty="0" smtClean="0"/>
              <a:t>호 팽이를 돌려요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73657" y="3051612"/>
            <a:ext cx="120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G.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7</a:t>
            </a:r>
            <a:r>
              <a:rPr lang="ko-KR" altLang="en-US" sz="800" b="1" dirty="0" smtClean="0"/>
              <a:t>호 다 함께 제기차기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58167" y="3016739"/>
            <a:ext cx="1335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10</a:t>
            </a:r>
            <a:r>
              <a:rPr lang="ko-KR" altLang="en-US" sz="800" b="1" dirty="0" smtClean="0"/>
              <a:t>호 눈송이 </a:t>
            </a:r>
            <a:r>
              <a:rPr lang="ko-KR" altLang="en-US" sz="800" b="1" dirty="0" err="1" smtClean="0"/>
              <a:t>눈뭉치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40702" y="3062239"/>
            <a:ext cx="1159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J</a:t>
            </a:r>
            <a:r>
              <a:rPr lang="en-US" altLang="ko-KR" sz="800" b="1" dirty="0"/>
              <a:t>. 10</a:t>
            </a:r>
            <a:r>
              <a:rPr lang="ko-KR" altLang="en-US" sz="800" b="1" dirty="0"/>
              <a:t>호 다 같이 폴짝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8191" y="2060848"/>
            <a:ext cx="1063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H.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1</a:t>
            </a:r>
            <a:r>
              <a:rPr lang="ko-KR" altLang="en-US" sz="800" b="1" dirty="0" smtClean="0"/>
              <a:t>호 </a:t>
            </a:r>
            <a:r>
              <a:rPr lang="ko-KR" altLang="en-US" sz="800" b="1" dirty="0" err="1" smtClean="0"/>
              <a:t>짐볼</a:t>
            </a:r>
            <a:r>
              <a:rPr lang="ko-KR" altLang="en-US" sz="800" b="1" dirty="0" smtClean="0"/>
              <a:t> 게임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56511"/>
              </p:ext>
            </p:extLst>
          </p:nvPr>
        </p:nvGraphicFramePr>
        <p:xfrm>
          <a:off x="834100" y="6399906"/>
          <a:ext cx="2057400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1047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5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무슨 </a:t>
                      </a:r>
                      <a:r>
                        <a:rPr lang="ko-KR" altLang="en-US" sz="700" u="none" strike="noStrike" dirty="0">
                          <a:effectLst/>
                        </a:rPr>
                        <a:t>운동일까요</a:t>
                      </a:r>
                      <a:r>
                        <a:rPr lang="en-US" altLang="ko-KR" sz="700" u="none" strike="noStrike" dirty="0">
                          <a:effectLst/>
                        </a:rPr>
                        <a:t>?(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함께하는 </a:t>
                      </a:r>
                      <a:r>
                        <a:rPr lang="ko-KR" altLang="en-US" sz="700" u="none" strike="noStrike" dirty="0">
                          <a:effectLst/>
                        </a:rPr>
                        <a:t>피겨 스케이팅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5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우리나라를 </a:t>
                      </a:r>
                      <a:r>
                        <a:rPr lang="ko-KR" altLang="en-US" sz="700" u="none" strike="noStrike" dirty="0">
                          <a:effectLst/>
                        </a:rPr>
                        <a:t>빛낸 운동선수들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</a:tbl>
          </a:graphicData>
        </a:graphic>
      </p:graphicFrame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00" y="5832198"/>
            <a:ext cx="351521" cy="50036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8" y="5832198"/>
            <a:ext cx="372689" cy="51895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01" y="5832198"/>
            <a:ext cx="339205" cy="4857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38" y="1472243"/>
            <a:ext cx="875998" cy="50920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7" y="1412776"/>
            <a:ext cx="1018762" cy="56866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86" y="1487127"/>
            <a:ext cx="1036947" cy="41832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12" y="2515368"/>
            <a:ext cx="946459" cy="530322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65" y="2478500"/>
            <a:ext cx="1099454" cy="516487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06" y="1437829"/>
            <a:ext cx="960151" cy="54361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67" y="1441860"/>
            <a:ext cx="846202" cy="4761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84" y="1472243"/>
            <a:ext cx="969535" cy="53664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6" y="2515368"/>
            <a:ext cx="848641" cy="501371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1" y="2455083"/>
            <a:ext cx="1012620" cy="5399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740352" y="206084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I. 7</a:t>
            </a:r>
            <a:r>
              <a:rPr lang="ko-KR" altLang="en-US" sz="800" b="1" dirty="0" smtClean="0"/>
              <a:t>호 씨름</a:t>
            </a:r>
            <a:r>
              <a:rPr lang="en-US" altLang="ko-KR" sz="800" b="1" dirty="0" smtClean="0"/>
              <a:t> 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3429000"/>
            <a:ext cx="8689736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1497638" y="1120982"/>
            <a:ext cx="3074362" cy="2004045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67853" y="273040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8</a:t>
            </a:r>
            <a:r>
              <a:rPr lang="ko-KR" altLang="en-US" sz="800" b="1" dirty="0" smtClean="0"/>
              <a:t>호 세계 여러 나라의 전래동화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4424" y="1889952"/>
            <a:ext cx="1507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8</a:t>
            </a:r>
            <a:r>
              <a:rPr lang="ko-KR" altLang="en-US" sz="800" b="1" dirty="0" smtClean="0"/>
              <a:t>호 커다란 지구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7853" y="1889952"/>
            <a:ext cx="146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8</a:t>
            </a:r>
            <a:r>
              <a:rPr lang="ko-KR" altLang="en-US" sz="800" b="1" dirty="0" smtClean="0"/>
              <a:t>호 세계 여러 나라의 집 판화 찍기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424" y="2730406"/>
            <a:ext cx="1500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8</a:t>
            </a:r>
            <a:r>
              <a:rPr lang="ko-KR" altLang="en-US" sz="800" b="1" dirty="0" smtClean="0"/>
              <a:t>호 세계 여러 나라들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세계 여러 나라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세계 여러 나라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오각형 68"/>
          <p:cNvSpPr/>
          <p:nvPr/>
        </p:nvSpPr>
        <p:spPr>
          <a:xfrm>
            <a:off x="287951" y="3537012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2647232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55" y="1268761"/>
            <a:ext cx="1042693" cy="54593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4" y="2228367"/>
            <a:ext cx="804150" cy="51243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9" y="2232611"/>
            <a:ext cx="860847" cy="477579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24" y="1268760"/>
            <a:ext cx="679530" cy="637713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74929"/>
              </p:ext>
            </p:extLst>
          </p:nvPr>
        </p:nvGraphicFramePr>
        <p:xfrm>
          <a:off x="816927" y="6292383"/>
          <a:ext cx="5486400" cy="56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세계의 멋진 다리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>
                          <a:effectLst/>
                        </a:rPr>
                        <a:t>8</a:t>
                      </a:r>
                      <a:r>
                        <a:rPr lang="ko-KR" altLang="en-US" sz="700" u="none" strike="noStrike">
                          <a:effectLst/>
                        </a:rPr>
                        <a:t>호 </a:t>
                      </a:r>
                      <a:r>
                        <a:rPr lang="en-US" altLang="ko-KR" sz="700" u="none" strike="noStrike">
                          <a:effectLst/>
                        </a:rPr>
                        <a:t>2</a:t>
                      </a:r>
                      <a:r>
                        <a:rPr lang="ko-KR" altLang="en-US" sz="700" u="none" strike="noStrike">
                          <a:effectLst/>
                        </a:rPr>
                        <a:t>단계 세계 여러 나라의 옷</a:t>
                      </a:r>
                      <a:r>
                        <a:rPr lang="en-US" altLang="ko-KR" sz="700" u="none" strike="noStrike">
                          <a:effectLst/>
                        </a:rPr>
                        <a:t>(</a:t>
                      </a:r>
                      <a:r>
                        <a:rPr lang="ko-KR" altLang="en-US" sz="700" u="none" strike="noStrike">
                          <a:effectLst/>
                        </a:rPr>
                        <a:t>동영상</a:t>
                      </a:r>
                      <a:r>
                        <a:rPr lang="en-US" altLang="ko-KR" sz="700" u="none" strike="noStrike">
                          <a:effectLst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>
                          <a:effectLst/>
                        </a:rPr>
                        <a:t>8</a:t>
                      </a:r>
                      <a:r>
                        <a:rPr lang="ko-KR" altLang="en-US" sz="700" u="none" strike="noStrike">
                          <a:effectLst/>
                        </a:rPr>
                        <a:t>호 </a:t>
                      </a:r>
                      <a:r>
                        <a:rPr lang="en-US" altLang="ko-KR" sz="700" u="none" strike="noStrike">
                          <a:effectLst/>
                        </a:rPr>
                        <a:t>2</a:t>
                      </a:r>
                      <a:r>
                        <a:rPr lang="ko-KR" altLang="en-US" sz="700" u="none" strike="noStrike">
                          <a:effectLst/>
                        </a:rPr>
                        <a:t>단계 같은 뜻 다른 말 여행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세계 음식 잔치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여러 나라의 악기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>
                          <a:effectLst/>
                        </a:rPr>
                        <a:t>8</a:t>
                      </a:r>
                      <a:r>
                        <a:rPr lang="ko-KR" altLang="en-US" sz="700" u="none" strike="noStrike">
                          <a:effectLst/>
                        </a:rPr>
                        <a:t>호 </a:t>
                      </a:r>
                      <a:r>
                        <a:rPr lang="en-US" altLang="ko-KR" sz="700" u="none" strike="noStrike">
                          <a:effectLst/>
                        </a:rPr>
                        <a:t>3</a:t>
                      </a:r>
                      <a:r>
                        <a:rPr lang="ko-KR" altLang="en-US" sz="700" u="none" strike="noStrike">
                          <a:effectLst/>
                        </a:rPr>
                        <a:t>단계 여러 나라의 다양한 유명 건축물</a:t>
                      </a:r>
                      <a:r>
                        <a:rPr lang="en-US" altLang="ko-KR" sz="700" u="none" strike="noStrike">
                          <a:effectLst/>
                        </a:rPr>
                        <a:t>(</a:t>
                      </a:r>
                      <a:r>
                        <a:rPr lang="ko-KR" altLang="en-US" sz="700" u="none" strike="noStrike">
                          <a:effectLst/>
                        </a:rPr>
                        <a:t>동영상</a:t>
                      </a:r>
                      <a:r>
                        <a:rPr lang="en-US" altLang="ko-KR" sz="700" u="none" strike="noStrike">
                          <a:effectLst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>
                          <a:effectLst/>
                        </a:rPr>
                        <a:t>8</a:t>
                      </a:r>
                      <a:r>
                        <a:rPr lang="ko-KR" altLang="en-US" sz="700" u="none" strike="noStrike">
                          <a:effectLst/>
                        </a:rPr>
                        <a:t>호 </a:t>
                      </a:r>
                      <a:r>
                        <a:rPr lang="en-US" altLang="ko-KR" sz="700" u="none" strike="noStrike">
                          <a:effectLst/>
                        </a:rPr>
                        <a:t>3</a:t>
                      </a:r>
                      <a:r>
                        <a:rPr lang="ko-KR" altLang="en-US" sz="700" u="none" strike="noStrike">
                          <a:effectLst/>
                        </a:rPr>
                        <a:t>단계 나라마다 비슷한 속담이 있어요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여러 </a:t>
                      </a:r>
                      <a:r>
                        <a:rPr lang="ko-KR" altLang="en-US" sz="700" u="none" strike="noStrike" dirty="0" err="1">
                          <a:effectLst/>
                        </a:rPr>
                        <a:t>나라의화폐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18000" marT="10800" marB="0">
                    <a:noFill/>
                  </a:tcPr>
                </a:tc>
              </a:tr>
            </a:tbl>
          </a:graphicData>
        </a:graphic>
      </p:graphicFrame>
      <p:pic>
        <p:nvPicPr>
          <p:cNvPr id="50" name="그림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28" y="5812583"/>
            <a:ext cx="612000" cy="431089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05" y="5812583"/>
            <a:ext cx="612000" cy="434115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1" y="5812583"/>
            <a:ext cx="612000" cy="430362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82" y="5812583"/>
            <a:ext cx="612000" cy="43031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13" y="5812583"/>
            <a:ext cx="612000" cy="428308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36" y="5812583"/>
            <a:ext cx="612000" cy="427985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59" y="5812583"/>
            <a:ext cx="612000" cy="427707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92" y="5812583"/>
            <a:ext cx="612000" cy="427985"/>
          </a:xfrm>
          <a:prstGeom prst="rect">
            <a:avLst/>
          </a:prstGeom>
        </p:spPr>
      </p:pic>
      <p:sp>
        <p:nvSpPr>
          <p:cNvPr id="72" name="모서리가 둥근 직사각형 71"/>
          <p:cNvSpPr/>
          <p:nvPr/>
        </p:nvSpPr>
        <p:spPr>
          <a:xfrm>
            <a:off x="4885036" y="1113446"/>
            <a:ext cx="3561033" cy="20527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8" name="그림 8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05732"/>
            <a:ext cx="883680" cy="508968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5" y="1305732"/>
            <a:ext cx="865647" cy="547040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32" y="1317755"/>
            <a:ext cx="767459" cy="535017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67" y="2235008"/>
            <a:ext cx="871658" cy="468891"/>
          </a:xfrm>
          <a:prstGeom prst="rect">
            <a:avLst/>
          </a:prstGeom>
        </p:spPr>
      </p:pic>
      <p:pic>
        <p:nvPicPr>
          <p:cNvPr id="92" name="그림 91" descr="2모자 쓰고 인사해요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834561" y="2274224"/>
            <a:ext cx="711014" cy="43469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909229" y="1889952"/>
            <a:ext cx="1246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8</a:t>
            </a:r>
            <a:r>
              <a:rPr lang="ko-KR" altLang="en-US" sz="800" b="1" dirty="0" smtClean="0"/>
              <a:t>호 세계는 내 친구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06937" y="1889952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en-US" altLang="ko-KR" sz="800" b="1" dirty="0"/>
              <a:t>8</a:t>
            </a:r>
            <a:r>
              <a:rPr lang="ko-KR" altLang="en-US" sz="800" b="1" dirty="0" smtClean="0"/>
              <a:t>호 세계의 집   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33991" y="1887550"/>
            <a:ext cx="124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G</a:t>
            </a:r>
            <a:r>
              <a:rPr lang="en-US" altLang="ko-KR" sz="800" b="1" dirty="0" smtClean="0"/>
              <a:t>. </a:t>
            </a:r>
            <a:r>
              <a:rPr lang="en-US" altLang="ko-KR" sz="800" b="1" dirty="0"/>
              <a:t>8</a:t>
            </a:r>
            <a:r>
              <a:rPr lang="ko-KR" altLang="en-US" sz="800" b="1" dirty="0" smtClean="0"/>
              <a:t>호 세계 언어로 인사해요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80112" y="2730406"/>
            <a:ext cx="1461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H. </a:t>
            </a:r>
            <a:r>
              <a:rPr lang="en-US" altLang="ko-KR" sz="800" b="1" dirty="0"/>
              <a:t>8</a:t>
            </a:r>
            <a:r>
              <a:rPr lang="ko-KR" altLang="en-US" sz="800" b="1" dirty="0" smtClean="0"/>
              <a:t>호 국기 도미노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79657" y="2730406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I. </a:t>
            </a:r>
            <a:r>
              <a:rPr lang="en-US" altLang="ko-KR" sz="800" b="1" dirty="0"/>
              <a:t>8</a:t>
            </a:r>
            <a:r>
              <a:rPr lang="ko-KR" altLang="en-US" sz="800" b="1" dirty="0" smtClean="0"/>
              <a:t>호 모자 쓰고 인사해요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27796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1198932" y="3861772"/>
            <a:ext cx="7116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세계의 집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</a:t>
            </a:r>
            <a:r>
              <a:rPr lang="ko-KR" altLang="en-US" sz="105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지도판에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집 그림카드와 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세계는 내 친구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세계 어린이 카드를 받침대에 해당하는 나라를 찾아 세워봅니다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세계 여러 나라의 집 판화 찍기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로 사는 환경에 따라 집의 모양이 다름을 이해하고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직접 판화를 찍어보며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다양한 집의 모양을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세계 여러 나라의 전래동화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및 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세계 여라 나라들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소개되는 여러 국가의 이름 및 국기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언어 등을 알아보고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커다란 지구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에서 각 나라의 위치를 찾아볼 수 있습니다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국기 도미노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있는 국기를 보며 어느 나라의 국기인지 알아맞히는 수수께끼 놀이를 하고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해당하는 국가를 커다란 지구 공 혹은 </a:t>
            </a:r>
            <a:r>
              <a:rPr lang="ko-KR" altLang="en-US" sz="105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지도판에서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찾아봅니다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세계 언어로 인사해요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모자 쓰고 인사해요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나라마다 다양한 인사말과 인사 방법이 있음을 알고 즐겁게 인사를 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원아가 가진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얼굴판의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나라에 해당하는 나라의 소개말을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세계는 내 친구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활동안내지에서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찾아 발표할 수 있도록 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28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734</Words>
  <Application>Microsoft Office PowerPoint</Application>
  <PresentationFormat>화면 슬라이드 쇼(4:3)</PresentationFormat>
  <Paragraphs>83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굴림</vt:lpstr>
      <vt:lpstr>Arial</vt:lpstr>
      <vt:lpstr>HY동녘M</vt:lpstr>
      <vt:lpstr>HY산B</vt:lpstr>
      <vt:lpstr>맑은 고딕</vt:lpstr>
      <vt:lpstr>한컴 바겐세일 B</vt:lpstr>
      <vt:lpstr>휴먼매직체</vt:lpstr>
      <vt:lpstr>Office 테마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49</cp:revision>
  <cp:lastPrinted>2015-01-06T06:32:21Z</cp:lastPrinted>
  <dcterms:created xsi:type="dcterms:W3CDTF">2015-01-06T01:25:16Z</dcterms:created>
  <dcterms:modified xsi:type="dcterms:W3CDTF">2015-01-09T02:46:18Z</dcterms:modified>
</cp:coreProperties>
</file>