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9144000" cy="6858000" type="screen4x3"/>
  <p:notesSz cx="6873875" cy="10004425"/>
  <p:embeddedFontLst>
    <p:embeddedFont>
      <p:font typeface="휴먼매직체" panose="02030504000101010101" pitchFamily="18" charset="-127"/>
      <p:regular r:id="rId6"/>
    </p:embeddedFont>
    <p:embeddedFont>
      <p:font typeface="HY동녘M" panose="02030600000101010101" pitchFamily="18" charset="-127"/>
      <p:regular r:id="rId7"/>
    </p:embeddedFont>
    <p:embeddedFont>
      <p:font typeface="HY산B" panose="02030600000101010101" pitchFamily="18" charset="-127"/>
      <p:regular r:id="rId8"/>
    </p:embeddedFont>
    <p:embeddedFont>
      <p:font typeface="한컴 바겐세일 B" panose="02020603020101020101" pitchFamily="18" charset="-127"/>
      <p:regular r:id="rId9"/>
    </p:embeddedFont>
    <p:embeddedFont>
      <p:font typeface="맑은 고딕" panose="020B0503020000020004" pitchFamily="50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9" autoAdjust="0"/>
  </p:normalViewPr>
  <p:slideViewPr>
    <p:cSldViewPr>
      <p:cViewPr>
        <p:scale>
          <a:sx n="89" d="100"/>
          <a:sy n="89" d="100"/>
        </p:scale>
        <p:origin x="-232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3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3"/>
            <a:ext cx="5499100" cy="4501991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3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3.gif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1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3.gi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4" Type="http://schemas.openxmlformats.org/officeDocument/2006/relationships/image" Target="../media/image2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5062400" y="1122265"/>
            <a:ext cx="3528392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2384507" y="1120982"/>
            <a:ext cx="2533877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755576" y="1122265"/>
            <a:ext cx="1469268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88361" y="2082334"/>
            <a:ext cx="131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7</a:t>
            </a:r>
            <a:r>
              <a:rPr lang="ko-KR" altLang="en-US" sz="800" b="1" dirty="0" smtClean="0"/>
              <a:t>호 한라산에서 백두산까지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8980" y="2082334"/>
            <a:ext cx="117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</a:t>
            </a:r>
            <a:r>
              <a:rPr lang="en-US" altLang="ko-KR" sz="800" b="1" dirty="0"/>
              <a:t>7</a:t>
            </a:r>
            <a:r>
              <a:rPr lang="ko-KR" altLang="en-US" sz="800" b="1" dirty="0" smtClean="0"/>
              <a:t>호 한복 입히기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2082334"/>
            <a:ext cx="146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7</a:t>
            </a:r>
            <a:r>
              <a:rPr lang="ko-KR" altLang="en-US" sz="800" b="1" dirty="0" smtClean="0"/>
              <a:t>호 태극기를 만들어요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1326" y="208361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4</a:t>
            </a:r>
            <a:r>
              <a:rPr lang="ko-KR" altLang="en-US" sz="800" b="1" dirty="0" smtClean="0"/>
              <a:t>호 특산물 소개하기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93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우리나라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우리나라에 대해 알아보기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265254" y="2083618"/>
            <a:ext cx="125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F. 7</a:t>
            </a:r>
            <a:r>
              <a:rPr lang="ko-KR" altLang="en-US" sz="800" b="1" dirty="0" smtClean="0"/>
              <a:t>호 우리나라의 상징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08924" y="2888794"/>
            <a:ext cx="61173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우리나라의 상징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책과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큐브를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이용하여 우리나라를 대표하는 것에는 무엇이 있는지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태극기를 만들어요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로 태극기를 직접 만들어보며 태극기를 그리는 방법을 익히고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책에서 설명하는 태극기 문양의 의미를 이해합니다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한복 입히기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통해 우리의 전통의상인 한복의 입는 순서를 바르게 익히고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책에 있는 다양한 한복의 아름다움을 감상합니다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221088"/>
            <a:ext cx="618188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한라산에서 백두산까지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특산물 소개하기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지도판을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보며 우리나라의 지형을 이해하고</a:t>
            </a:r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지도를 따라 그릴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행정구역에 따른 지역의 구분을 이해하고 각 지형의 특징 및 특산물 등을 알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지방마다 다른 방언을 사용하는 것을 알고 따라서 읽어봅니다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우리말과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북한말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통해 분단 국가인 우리나라의 현실을 바로 알고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같은 뜻을 가진 북한의 언어에 대해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더불어 지도에서 남한과 북한의 위치를 구분해 볼 수 있으며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통일이 되면 해보고 싶은 일에 대해 함께 생각해볼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2" y="2744924"/>
            <a:ext cx="1420506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B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98530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C + D + E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107656" y="979001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3263858" y="979001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439009" y="979001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13400" y="3314177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933718" y="4582869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646842" y="4571700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658317" y="3318653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77" y="1369444"/>
            <a:ext cx="1079216" cy="65297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6" y="1426701"/>
            <a:ext cx="1273234" cy="544906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14" y="1322055"/>
            <a:ext cx="996402" cy="754199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01" y="1406262"/>
            <a:ext cx="1206338" cy="61110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38" y="1371327"/>
            <a:ext cx="1140442" cy="641499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65537"/>
            <a:ext cx="963362" cy="45307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243810" y="2083618"/>
            <a:ext cx="98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7</a:t>
            </a:r>
            <a:r>
              <a:rPr lang="ko-KR" altLang="en-US" sz="800" b="1" dirty="0" smtClean="0"/>
              <a:t>호 우리말과 </a:t>
            </a:r>
            <a:r>
              <a:rPr lang="ko-KR" altLang="en-US" sz="800" b="1" dirty="0" err="1" smtClean="0"/>
              <a:t>북한말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6" y="3364087"/>
            <a:ext cx="650665" cy="278465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23" y="3298514"/>
            <a:ext cx="509194" cy="385420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65" y="3340549"/>
            <a:ext cx="582803" cy="327827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20604"/>
            <a:ext cx="539609" cy="326486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1" y="4582869"/>
            <a:ext cx="603170" cy="30555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20604"/>
            <a:ext cx="669738" cy="314984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09189"/>
              </p:ext>
            </p:extLst>
          </p:nvPr>
        </p:nvGraphicFramePr>
        <p:xfrm>
          <a:off x="755576" y="6333355"/>
          <a:ext cx="41148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0402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우리의 </a:t>
                      </a:r>
                      <a:r>
                        <a:rPr lang="ko-KR" altLang="en-US" sz="700" u="none" strike="noStrike" dirty="0">
                          <a:effectLst/>
                        </a:rPr>
                        <a:t>문화재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독도는 </a:t>
                      </a:r>
                      <a:r>
                        <a:rPr lang="ko-KR" altLang="en-US" sz="700" u="none" strike="noStrike" dirty="0">
                          <a:effectLst/>
                        </a:rPr>
                        <a:t>우리 땅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한복의 </a:t>
                      </a:r>
                      <a:r>
                        <a:rPr lang="ko-KR" altLang="en-US" sz="700" u="none" strike="noStrike" dirty="0">
                          <a:effectLst/>
                        </a:rPr>
                        <a:t>명칭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거북선을 </a:t>
                      </a:r>
                      <a:r>
                        <a:rPr lang="ko-KR" altLang="en-US" sz="700" u="none" strike="noStrike" dirty="0">
                          <a:effectLst/>
                        </a:rPr>
                        <a:t>만들어요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우리나라를 </a:t>
                      </a:r>
                      <a:r>
                        <a:rPr lang="ko-KR" altLang="en-US" sz="700" u="none" strike="noStrike" dirty="0">
                          <a:effectLst/>
                        </a:rPr>
                        <a:t>빛낸 사람들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우리나라 </a:t>
                      </a:r>
                      <a:r>
                        <a:rPr lang="ko-KR" altLang="en-US" sz="700" u="none" strike="noStrike" dirty="0">
                          <a:effectLst/>
                        </a:rPr>
                        <a:t>도자기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61" name="그림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39" y="5878789"/>
            <a:ext cx="561974" cy="396228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81" y="5805264"/>
            <a:ext cx="381632" cy="540138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99" y="5836184"/>
            <a:ext cx="350713" cy="497171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14" y="5871589"/>
            <a:ext cx="607274" cy="428168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14" y="5843017"/>
            <a:ext cx="619124" cy="437325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5812041"/>
            <a:ext cx="622250" cy="4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우리나라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한</a:t>
            </a:r>
            <a:r>
              <a:rPr lang="ko-KR" altLang="en-US" sz="1200" dirty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모서리가 둥근 직사각형 43"/>
          <p:cNvSpPr/>
          <p:nvPr/>
        </p:nvSpPr>
        <p:spPr>
          <a:xfrm>
            <a:off x="5493984" y="1136134"/>
            <a:ext cx="2534400" cy="13706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3851920" y="1134851"/>
            <a:ext cx="1468800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1187624" y="1136134"/>
            <a:ext cx="2534400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4052395" y="2096203"/>
            <a:ext cx="1311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7</a:t>
            </a:r>
            <a:r>
              <a:rPr lang="ko-KR" altLang="en-US" sz="800" b="1" dirty="0" smtClean="0"/>
              <a:t>호 한글 디자인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83768" y="2096203"/>
            <a:ext cx="1179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</a:t>
            </a:r>
            <a:r>
              <a:rPr lang="en-US" altLang="ko-KR" sz="800" b="1" dirty="0"/>
              <a:t>7</a:t>
            </a:r>
            <a:r>
              <a:rPr lang="ko-KR" altLang="en-US" sz="800" b="1" dirty="0" smtClean="0"/>
              <a:t>호 몸으로 글자를 만들어요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35159" y="2096203"/>
            <a:ext cx="132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7</a:t>
            </a:r>
            <a:r>
              <a:rPr lang="ko-KR" altLang="en-US" sz="800" b="1" dirty="0" smtClean="0"/>
              <a:t>호 세종대왕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47030" y="2097487"/>
            <a:ext cx="105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2</a:t>
            </a:r>
            <a:r>
              <a:rPr lang="ko-KR" altLang="en-US" sz="800" b="1" dirty="0" smtClean="0"/>
              <a:t>호 내 친구 이름쓰기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02846" y="2097487"/>
            <a:ext cx="125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7</a:t>
            </a:r>
            <a:r>
              <a:rPr lang="ko-KR" altLang="en-US" sz="800" b="1" dirty="0" smtClean="0"/>
              <a:t>호 우리나라의 상징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9" name="대각선 방향의 모서리가 잘린 사각형 58"/>
          <p:cNvSpPr/>
          <p:nvPr/>
        </p:nvSpPr>
        <p:spPr>
          <a:xfrm>
            <a:off x="2067236" y="99287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60" name="대각선 방향의 모서리가 잘린 사각형 59"/>
          <p:cNvSpPr/>
          <p:nvPr/>
        </p:nvSpPr>
        <p:spPr>
          <a:xfrm>
            <a:off x="4198732" y="99287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61" name="대각선 방향의 모서리가 잘린 사각형 60"/>
          <p:cNvSpPr/>
          <p:nvPr/>
        </p:nvSpPr>
        <p:spPr>
          <a:xfrm>
            <a:off x="6380642" y="992870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30" y="1385196"/>
            <a:ext cx="1140442" cy="641499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93" y="1419235"/>
            <a:ext cx="1110341" cy="578218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71" y="1343230"/>
            <a:ext cx="990425" cy="730229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15" y="1432071"/>
            <a:ext cx="988488" cy="500392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08109"/>
            <a:ext cx="1171784" cy="548317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87922"/>
              </p:ext>
            </p:extLst>
          </p:nvPr>
        </p:nvGraphicFramePr>
        <p:xfrm>
          <a:off x="866767" y="6410175"/>
          <a:ext cx="2193065" cy="331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913"/>
                <a:gridCol w="1368152"/>
              </a:tblGrid>
              <a:tr h="33119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내 몸으로 만들 수 있는 모양이 있어요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700" u="none" strike="noStrike" dirty="0">
                          <a:effectLst/>
                        </a:rPr>
                        <a:t>전호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r>
                        <a:rPr lang="ko-KR" altLang="en-US" sz="700" u="none" strike="noStrike" dirty="0" err="1" smtClean="0">
                          <a:effectLst/>
                        </a:rPr>
                        <a:t>아이엠샘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 제시자료</a:t>
                      </a:r>
                      <a:r>
                        <a:rPr lang="en-US" altLang="ko-KR" sz="700" u="none" strike="noStrike" baseline="0" dirty="0" smtClean="0">
                          <a:effectLst/>
                        </a:rPr>
                        <a:t> - </a:t>
                      </a:r>
                      <a:r>
                        <a:rPr lang="ko-KR" altLang="en-US" sz="700" u="none" strike="noStrike" baseline="0" dirty="0" smtClean="0">
                          <a:effectLst/>
                        </a:rPr>
                        <a:t>언어영역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78" name="그림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25" y="5812225"/>
            <a:ext cx="590549" cy="423885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32270" y="5803392"/>
            <a:ext cx="362674" cy="513449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24102" y="5826754"/>
            <a:ext cx="328253" cy="466726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231266" y="2802095"/>
            <a:ext cx="8689736" cy="1346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1198932" y="3234143"/>
            <a:ext cx="71169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세종대왕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우리나라의 상징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책을 통해 한글을 창제하신 세종대왕의 백성을 사랑하는 마음과 한글의 우수성을 느낍니다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한글 디자인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내 친구 이름쓰기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로 자모음을 이용한 한글의 구조를 이해하고 글자읽기 및 쓰기를 익힙니다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몸으로 글자를 만들어요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이용하여 적절한 신체 활동과 더불어 보다 즐겁게 한글을 익혀봅니다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</a:p>
          <a:p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83" name="오각형 82"/>
          <p:cNvSpPr/>
          <p:nvPr/>
        </p:nvSpPr>
        <p:spPr>
          <a:xfrm>
            <a:off x="287951" y="2910108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09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3789040"/>
            <a:ext cx="8689736" cy="1346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5508105" y="1120981"/>
            <a:ext cx="3268884" cy="24520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2195736" y="1120982"/>
            <a:ext cx="3055264" cy="2452034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378351" y="1122265"/>
            <a:ext cx="1601361" cy="245075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7279" y="305161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fontAlgn="ctr">
              <a:defRPr sz="800" b="1"/>
            </a:lvl1pPr>
          </a:lstStyle>
          <a:p>
            <a:r>
              <a:rPr lang="en-US" altLang="ko-KR" dirty="0"/>
              <a:t>B. 7</a:t>
            </a:r>
            <a:r>
              <a:rPr lang="ko-KR" altLang="en-US" dirty="0"/>
              <a:t>호 </a:t>
            </a:r>
            <a:r>
              <a:rPr lang="ko-KR" altLang="en-US" dirty="0" smtClean="0"/>
              <a:t>죽마타기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8351" y="2060848"/>
            <a:ext cx="1601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7</a:t>
            </a:r>
            <a:r>
              <a:rPr lang="ko-KR" altLang="en-US" sz="800" b="1" dirty="0" smtClean="0"/>
              <a:t>호 부채 제기놀이를 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7906" y="206084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</a:t>
            </a:r>
            <a:r>
              <a:rPr lang="en-US" altLang="ko-KR" sz="800" b="1" dirty="0"/>
              <a:t>7</a:t>
            </a:r>
            <a:r>
              <a:rPr lang="ko-KR" altLang="en-US" sz="800" b="1" dirty="0"/>
              <a:t>호 거북놀이 한마당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우리나라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전통놀이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94625" y="2060848"/>
            <a:ext cx="85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</a:t>
            </a:r>
            <a:r>
              <a:rPr lang="en-US" altLang="ko-KR" sz="800" b="1" dirty="0"/>
              <a:t>7</a:t>
            </a:r>
            <a:r>
              <a:rPr lang="ko-KR" altLang="en-US" sz="800" b="1" dirty="0"/>
              <a:t>호 부채춤을 </a:t>
            </a:r>
            <a:r>
              <a:rPr lang="ko-KR" altLang="en-US" sz="800" b="1" dirty="0" smtClean="0"/>
              <a:t>추세</a:t>
            </a:r>
            <a:endParaRPr lang="ko-KR" altLang="en-US" sz="800" b="1" dirty="0">
              <a:solidFill>
                <a:srgbClr val="000000"/>
              </a:solidFill>
            </a:endParaRPr>
          </a:p>
          <a:p>
            <a:pPr fontAlgn="ctr"/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98932" y="4221088"/>
            <a:ext cx="711694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아이엠샘은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전 단계에 걸쳐 다양한 종류의 전통 놀이 교구를 제공하고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다양한 우리의 전통 놀이의 종류 및 이름을 알아보고 실물 교구를 활용하여 원아들과 즐거운 활동을 체험해 볼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TV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스마트폰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등 미디어 기기로 신체 활동의 즐거움을 대신하는 우리 아이들에게 재미있고 신선한 전통놀이를 소개하고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신 나게 즐길 수 있도록 해주세요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여러 종류의 전통놀이를 모아서 전통놀이 운동회를 한바탕 열어보는 것은 어떨까요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</a:t>
            </a:r>
          </a:p>
          <a:p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3897053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</a:t>
            </a:r>
            <a:r>
              <a:rPr lang="ko-KR" altLang="en-US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전체 교구 활용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79144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3371792" y="977717"/>
            <a:ext cx="703153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6749154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7784" y="3051612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7</a:t>
            </a:r>
            <a:r>
              <a:rPr lang="ko-KR" altLang="en-US" sz="800" b="1" dirty="0" smtClean="0"/>
              <a:t>호 다 함께 제기차기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07904" y="3051612"/>
            <a:ext cx="98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G.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11</a:t>
            </a:r>
            <a:r>
              <a:rPr lang="ko-KR" altLang="en-US" sz="800" b="1" dirty="0" smtClean="0"/>
              <a:t>호 똬리가 필요해요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5736" y="2060848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7</a:t>
            </a:r>
            <a:r>
              <a:rPr lang="ko-KR" altLang="en-US" sz="800" b="1" dirty="0" smtClean="0"/>
              <a:t>호 팽이를 돌려요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96686" y="20608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I. 7</a:t>
            </a:r>
            <a:r>
              <a:rPr lang="ko-KR" altLang="en-US" sz="800" b="1" dirty="0" smtClean="0"/>
              <a:t>호 전통놀이</a:t>
            </a:r>
            <a:r>
              <a:rPr lang="en-US" altLang="ko-KR" sz="800" b="1" dirty="0"/>
              <a:t>(</a:t>
            </a:r>
            <a:r>
              <a:rPr lang="ko-KR" altLang="en-US" sz="800" b="1" dirty="0"/>
              <a:t>애니메이션</a:t>
            </a:r>
            <a:r>
              <a:rPr lang="en-US" altLang="ko-KR" sz="800" b="1" dirty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  <a:p>
            <a:pPr fontAlgn="ctr"/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32790" y="2060848"/>
            <a:ext cx="1159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J</a:t>
            </a:r>
            <a:r>
              <a:rPr lang="en-US" altLang="ko-KR" sz="800" b="1" dirty="0"/>
              <a:t>. </a:t>
            </a:r>
            <a:r>
              <a:rPr lang="en-US" altLang="ko-KR" sz="800" b="1" dirty="0" smtClean="0"/>
              <a:t>7</a:t>
            </a:r>
            <a:r>
              <a:rPr lang="ko-KR" altLang="en-US" sz="800" b="1" dirty="0" smtClean="0"/>
              <a:t>호 탈춤을 춰요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92016" y="3051612"/>
            <a:ext cx="115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K</a:t>
            </a:r>
            <a:r>
              <a:rPr lang="en-US" altLang="ko-KR" sz="800" b="1" dirty="0"/>
              <a:t>.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7</a:t>
            </a:r>
            <a:r>
              <a:rPr lang="ko-KR" altLang="en-US" sz="800" b="1" dirty="0" smtClean="0"/>
              <a:t>호 씨름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69094" y="3051612"/>
            <a:ext cx="115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L.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7</a:t>
            </a:r>
            <a:r>
              <a:rPr lang="ko-KR" altLang="en-US" sz="800" b="1" dirty="0" smtClean="0"/>
              <a:t>호 공기놀이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44558" y="2060848"/>
            <a:ext cx="100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H.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7</a:t>
            </a:r>
            <a:r>
              <a:rPr lang="ko-KR" altLang="en-US" sz="800" b="1" dirty="0" smtClean="0"/>
              <a:t>호 인간 윷놀이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7" y="1405208"/>
            <a:ext cx="1015119" cy="509249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9" y="2420888"/>
            <a:ext cx="838503" cy="487406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57" y="1474448"/>
            <a:ext cx="897154" cy="50269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94329"/>
            <a:ext cx="925153" cy="45229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25" y="1464534"/>
            <a:ext cx="899488" cy="48209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91" y="2588769"/>
            <a:ext cx="863819" cy="40579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62" y="2613624"/>
            <a:ext cx="801407" cy="38093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58" y="1340768"/>
            <a:ext cx="1012157" cy="67477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78" y="1412776"/>
            <a:ext cx="950899" cy="545271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28" y="1412776"/>
            <a:ext cx="919898" cy="53385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28" y="2433213"/>
            <a:ext cx="1010219" cy="571962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48" y="2461806"/>
            <a:ext cx="1065511" cy="53275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12" y="2470936"/>
            <a:ext cx="938990" cy="523626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85757"/>
              </p:ext>
            </p:extLst>
          </p:nvPr>
        </p:nvGraphicFramePr>
        <p:xfrm>
          <a:off x="938215" y="6430919"/>
          <a:ext cx="2057400" cy="372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37272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풍물놀이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날아라 </a:t>
                      </a:r>
                      <a:r>
                        <a:rPr lang="ko-KR" altLang="en-US" sz="700" u="none" strike="noStrike" dirty="0">
                          <a:effectLst/>
                        </a:rPr>
                        <a:t>연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7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err="1" smtClean="0">
                          <a:effectLst/>
                        </a:rPr>
                        <a:t>얼쑤</a:t>
                      </a:r>
                      <a:r>
                        <a:rPr lang="en-US" altLang="ko-KR" sz="700" u="none" strike="noStrike" dirty="0">
                          <a:effectLst/>
                        </a:rPr>
                        <a:t>! </a:t>
                      </a:r>
                      <a:r>
                        <a:rPr lang="ko-KR" altLang="en-US" sz="700" u="none" strike="noStrike" dirty="0">
                          <a:effectLst/>
                        </a:rPr>
                        <a:t>탈춤을 추세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48" name="그림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37" y="5793176"/>
            <a:ext cx="371474" cy="52398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67" y="5847281"/>
            <a:ext cx="613712" cy="432354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1" y="5832134"/>
            <a:ext cx="622955" cy="43815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732790" y="3051612"/>
            <a:ext cx="1153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smtClean="0"/>
              <a:t>M. </a:t>
            </a:r>
            <a:r>
              <a:rPr lang="ko-KR" altLang="en-US" sz="800" b="1" smtClean="0"/>
              <a:t> </a:t>
            </a:r>
            <a:r>
              <a:rPr lang="en-US" altLang="ko-KR" sz="800" b="1" dirty="0"/>
              <a:t>9</a:t>
            </a:r>
            <a:r>
              <a:rPr lang="ko-KR" altLang="en-US" sz="800" b="1" dirty="0" smtClean="0"/>
              <a:t>호 비석치기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628</Words>
  <Application>Microsoft Office PowerPoint</Application>
  <PresentationFormat>화면 슬라이드 쇼(4:3)</PresentationFormat>
  <Paragraphs>80</Paragraphs>
  <Slides>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굴림</vt:lpstr>
      <vt:lpstr>Arial</vt:lpstr>
      <vt:lpstr>휴먼매직체</vt:lpstr>
      <vt:lpstr>HY동녘M</vt:lpstr>
      <vt:lpstr>HY산B</vt:lpstr>
      <vt:lpstr>한컴 바겐세일 B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44</cp:revision>
  <cp:lastPrinted>2015-01-06T06:32:21Z</cp:lastPrinted>
  <dcterms:created xsi:type="dcterms:W3CDTF">2015-01-06T01:25:16Z</dcterms:created>
  <dcterms:modified xsi:type="dcterms:W3CDTF">2015-01-09T02:47:59Z</dcterms:modified>
</cp:coreProperties>
</file>