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73875" cy="10004425"/>
  <p:embeddedFontLst>
    <p:embeddedFont>
      <p:font typeface="HY동녘M" panose="02030600000101010101" pitchFamily="18" charset="-127"/>
      <p:regular r:id="rId6"/>
    </p:embeddedFont>
    <p:embeddedFont>
      <p:font typeface="HY산B" panose="02030600000101010101" pitchFamily="18" charset="-127"/>
      <p:regular r:id="rId7"/>
    </p:embeddedFont>
    <p:embeddedFont>
      <p:font typeface="맑은 고딕" panose="020B0503020000020004" pitchFamily="50" charset="-127"/>
      <p:regular r:id="rId8"/>
      <p:bold r:id="rId9"/>
    </p:embeddedFont>
    <p:embeddedFont>
      <p:font typeface="한컴 바겐세일 B" panose="02020603020101020101" pitchFamily="18" charset="-127"/>
      <p:regular r:id="rId10"/>
    </p:embeddedFont>
    <p:embeddedFont>
      <p:font typeface="휴먼매직체" panose="02030504000101010101" pitchFamily="18" charset="-127"/>
      <p:regular r:id="rId1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D5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99" autoAdjust="0"/>
  </p:normalViewPr>
  <p:slideViewPr>
    <p:cSldViewPr>
      <p:cViewPr>
        <p:scale>
          <a:sx n="96" d="100"/>
          <a:sy n="96" d="100"/>
        </p:scale>
        <p:origin x="-2112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8679" cy="500221"/>
          </a:xfrm>
          <a:prstGeom prst="rect">
            <a:avLst/>
          </a:prstGeom>
        </p:spPr>
        <p:txBody>
          <a:bodyPr vert="horz" lIns="96435" tIns="48217" rIns="96435" bIns="482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93605" y="1"/>
            <a:ext cx="2978679" cy="500221"/>
          </a:xfrm>
          <a:prstGeom prst="rect">
            <a:avLst/>
          </a:prstGeom>
        </p:spPr>
        <p:txBody>
          <a:bodyPr vert="horz" lIns="96435" tIns="48217" rIns="96435" bIns="48217" rtlCol="0"/>
          <a:lstStyle>
            <a:lvl1pPr algn="r">
              <a:defRPr sz="1300"/>
            </a:lvl1pPr>
          </a:lstStyle>
          <a:p>
            <a:fld id="{E179CF00-6848-4FF2-90D4-4925BB148A30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6625" y="750888"/>
            <a:ext cx="5000625" cy="3751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35" tIns="48217" rIns="96435" bIns="482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7388" y="4752103"/>
            <a:ext cx="5499100" cy="4501991"/>
          </a:xfrm>
          <a:prstGeom prst="rect">
            <a:avLst/>
          </a:prstGeom>
        </p:spPr>
        <p:txBody>
          <a:bodyPr vert="horz" lIns="96435" tIns="48217" rIns="96435" bIns="48217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502469"/>
            <a:ext cx="2978679" cy="500221"/>
          </a:xfrm>
          <a:prstGeom prst="rect">
            <a:avLst/>
          </a:prstGeom>
        </p:spPr>
        <p:txBody>
          <a:bodyPr vert="horz" lIns="96435" tIns="48217" rIns="96435" bIns="482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93605" y="9502469"/>
            <a:ext cx="2978679" cy="500221"/>
          </a:xfrm>
          <a:prstGeom prst="rect">
            <a:avLst/>
          </a:prstGeom>
        </p:spPr>
        <p:txBody>
          <a:bodyPr vert="horz" lIns="96435" tIns="48217" rIns="96435" bIns="48217" rtlCol="0" anchor="b"/>
          <a:lstStyle>
            <a:lvl1pPr algn="r">
              <a:defRPr sz="1300"/>
            </a:lvl1pPr>
          </a:lstStyle>
          <a:p>
            <a:fld id="{A4275088-065F-47FA-B4BD-B195EDD1E0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4782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227-AFC0-43EB-BC41-17A1B399BF75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594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227-AFC0-43EB-BC41-17A1B399BF75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594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227-AFC0-43EB-BC41-17A1B399BF75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594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446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2398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055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689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024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21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4361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4915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52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144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959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331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gif"/><Relationship Id="rId15" Type="http://schemas.openxmlformats.org/officeDocument/2006/relationships/image" Target="../media/image13.jpeg"/><Relationship Id="rId23" Type="http://schemas.openxmlformats.org/officeDocument/2006/relationships/image" Target="../media/image21.pn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18" Type="http://schemas.openxmlformats.org/officeDocument/2006/relationships/image" Target="../media/image36.jpeg"/><Relationship Id="rId3" Type="http://schemas.openxmlformats.org/officeDocument/2006/relationships/image" Target="../media/image1.jpeg"/><Relationship Id="rId21" Type="http://schemas.openxmlformats.org/officeDocument/2006/relationships/image" Target="../media/image39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4.jpeg"/><Relationship Id="rId20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24" Type="http://schemas.openxmlformats.org/officeDocument/2006/relationships/image" Target="../media/image42.png"/><Relationship Id="rId5" Type="http://schemas.openxmlformats.org/officeDocument/2006/relationships/image" Target="../media/image3.gif"/><Relationship Id="rId15" Type="http://schemas.openxmlformats.org/officeDocument/2006/relationships/image" Target="../media/image33.jpeg"/><Relationship Id="rId23" Type="http://schemas.openxmlformats.org/officeDocument/2006/relationships/image" Target="../media/image41.png"/><Relationship Id="rId10" Type="http://schemas.openxmlformats.org/officeDocument/2006/relationships/image" Target="../media/image28.jpeg"/><Relationship Id="rId19" Type="http://schemas.openxmlformats.org/officeDocument/2006/relationships/image" Target="../media/image37.jpeg"/><Relationship Id="rId4" Type="http://schemas.openxmlformats.org/officeDocument/2006/relationships/image" Target="../media/image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Relationship Id="rId22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jpeg"/><Relationship Id="rId3" Type="http://schemas.openxmlformats.org/officeDocument/2006/relationships/image" Target="../media/image1.jpeg"/><Relationship Id="rId7" Type="http://schemas.openxmlformats.org/officeDocument/2006/relationships/image" Target="../media/image44.jpe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jpeg"/><Relationship Id="rId5" Type="http://schemas.openxmlformats.org/officeDocument/2006/relationships/image" Target="../media/image3.gif"/><Relationship Id="rId15" Type="http://schemas.openxmlformats.org/officeDocument/2006/relationships/image" Target="../media/image52.jpeg"/><Relationship Id="rId10" Type="http://schemas.openxmlformats.org/officeDocument/2006/relationships/image" Target="../media/image47.png"/><Relationship Id="rId4" Type="http://schemas.openxmlformats.org/officeDocument/2006/relationships/image" Target="../media/image2.jpeg"/><Relationship Id="rId9" Type="http://schemas.openxmlformats.org/officeDocument/2006/relationships/image" Target="../media/image46.png"/><Relationship Id="rId14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1266" y="2636912"/>
            <a:ext cx="8689736" cy="1296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/>
          <p:cNvSpPr/>
          <p:nvPr/>
        </p:nvSpPr>
        <p:spPr>
          <a:xfrm>
            <a:off x="231266" y="4005064"/>
            <a:ext cx="8689736" cy="1224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모서리가 둥근 직사각형 45"/>
          <p:cNvSpPr/>
          <p:nvPr/>
        </p:nvSpPr>
        <p:spPr>
          <a:xfrm>
            <a:off x="5359971" y="1120981"/>
            <a:ext cx="3561031" cy="137063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모서리가 둥근 직사각형 44"/>
          <p:cNvSpPr/>
          <p:nvPr/>
        </p:nvSpPr>
        <p:spPr>
          <a:xfrm>
            <a:off x="3818762" y="1120982"/>
            <a:ext cx="1393731" cy="1370631"/>
          </a:xfrm>
          <a:prstGeom prst="roundRect">
            <a:avLst/>
          </a:prstGeom>
          <a:solidFill>
            <a:srgbClr val="CBDCA8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모서리가 둥근 직사각형 40"/>
          <p:cNvSpPr/>
          <p:nvPr/>
        </p:nvSpPr>
        <p:spPr>
          <a:xfrm>
            <a:off x="697166" y="1122265"/>
            <a:ext cx="3056365" cy="1370631"/>
          </a:xfrm>
          <a:prstGeom prst="roundRect">
            <a:avLst/>
          </a:prstGeom>
          <a:solidFill>
            <a:srgbClr val="FFFFCC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C:\Users\A103\Desktop\psx220100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4" y="0"/>
            <a:ext cx="718288" cy="9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936941" y="2082334"/>
            <a:ext cx="1141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C. 5</a:t>
            </a:r>
            <a:r>
              <a:rPr lang="ko-KR" altLang="en-US" sz="800" b="1" dirty="0"/>
              <a:t>호 </a:t>
            </a:r>
            <a:r>
              <a:rPr lang="ko-KR" altLang="en-US" sz="800" b="1" dirty="0" smtClean="0"/>
              <a:t>달리기 </a:t>
            </a:r>
            <a:r>
              <a:rPr lang="ko-KR" altLang="en-US" sz="800" b="1" dirty="0"/>
              <a:t>전후 </a:t>
            </a:r>
            <a:endParaRPr lang="en-US" altLang="ko-KR" sz="800" b="1" dirty="0" smtClean="0"/>
          </a:p>
          <a:p>
            <a:pPr fontAlgn="ctr"/>
            <a:r>
              <a:rPr lang="ko-KR" altLang="en-US" sz="800" b="1" dirty="0" smtClean="0"/>
              <a:t>심장소리 </a:t>
            </a:r>
            <a:r>
              <a:rPr lang="ko-KR" altLang="en-US" sz="800" b="1" dirty="0"/>
              <a:t>들어보기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7745" y="2082334"/>
            <a:ext cx="1507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B. </a:t>
            </a:r>
            <a:r>
              <a:rPr lang="en-US" altLang="ko-KR" sz="800" b="1" dirty="0"/>
              <a:t>3</a:t>
            </a:r>
            <a:r>
              <a:rPr lang="ko-KR" altLang="en-US" sz="800" b="1" dirty="0"/>
              <a:t>호 </a:t>
            </a:r>
            <a:r>
              <a:rPr lang="ko-KR" altLang="en-US" sz="800" b="1" dirty="0" smtClean="0"/>
              <a:t>소중한 </a:t>
            </a:r>
            <a:r>
              <a:rPr lang="ko-KR" altLang="en-US" sz="800" b="1" dirty="0"/>
              <a:t>내 몸을 지켜요</a:t>
            </a:r>
            <a:r>
              <a:rPr lang="en-US" altLang="ko-KR" sz="800" b="1" dirty="0"/>
              <a:t>(</a:t>
            </a:r>
            <a:r>
              <a:rPr lang="ko-KR" altLang="en-US" sz="800" b="1" dirty="0" smtClean="0"/>
              <a:t>애니메이션</a:t>
            </a:r>
            <a:r>
              <a:rPr lang="en-US" altLang="ko-KR" sz="800" b="1" dirty="0" smtClean="0"/>
              <a:t>)</a:t>
            </a:r>
            <a:endParaRPr lang="en-US" altLang="ko-KR" sz="800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6927" y="2082334"/>
            <a:ext cx="14646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A. </a:t>
            </a:r>
            <a:r>
              <a:rPr lang="en-US" altLang="ko-KR" sz="800" b="1" dirty="0"/>
              <a:t>3</a:t>
            </a:r>
            <a:r>
              <a:rPr lang="ko-KR" altLang="en-US" sz="800" b="1" dirty="0"/>
              <a:t>호 </a:t>
            </a:r>
            <a:r>
              <a:rPr lang="ko-KR" altLang="en-US" sz="800" b="1" dirty="0" smtClean="0"/>
              <a:t>나의 </a:t>
            </a:r>
            <a:r>
              <a:rPr lang="ko-KR" altLang="en-US" sz="800" b="1" dirty="0"/>
              <a:t>몸 알아보기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095" y="2082334"/>
            <a:ext cx="1500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D. </a:t>
            </a:r>
            <a:r>
              <a:rPr lang="en-US" altLang="ko-KR" sz="800" b="1" dirty="0"/>
              <a:t>3</a:t>
            </a:r>
            <a:r>
              <a:rPr lang="ko-KR" altLang="en-US" sz="800" b="1" dirty="0"/>
              <a:t>호 </a:t>
            </a:r>
            <a:r>
              <a:rPr lang="ko-KR" altLang="en-US" sz="800" b="1" dirty="0" smtClean="0"/>
              <a:t>내 </a:t>
            </a:r>
            <a:r>
              <a:rPr lang="ko-KR" altLang="en-US" sz="800" b="1" dirty="0" err="1"/>
              <a:t>몸속의</a:t>
            </a:r>
            <a:r>
              <a:rPr lang="ko-KR" altLang="en-US" sz="800" b="1" dirty="0"/>
              <a:t> 뼈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6591" y="155794"/>
            <a:ext cx="5661797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더욱 풍성한 수업을 만들어요 </a:t>
            </a:r>
            <a:r>
              <a:rPr lang="en-US" altLang="ko-KR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– </a:t>
            </a:r>
            <a:r>
              <a:rPr lang="ko-KR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각 연령별 교구 연계 활동</a:t>
            </a:r>
            <a:endParaRPr lang="en-US" altLang="ko-KR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한컴 바겐세일 B" panose="02020603020101020101" pitchFamily="18" charset="-127"/>
              <a:ea typeface="한컴 바겐세일 B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2961" y="548680"/>
            <a:ext cx="2493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나와 가족 </a:t>
            </a:r>
            <a:r>
              <a:rPr lang="en-US" altLang="ko-KR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– </a:t>
            </a:r>
            <a:r>
              <a:rPr lang="ko-KR" altLang="en-US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나의 몸</a:t>
            </a:r>
            <a:endParaRPr lang="ko-KR" altLang="en-US" sz="1200" dirty="0">
              <a:solidFill>
                <a:srgbClr val="0070C0"/>
              </a:solidFill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3388" y="5406490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HY산B" panose="02030600000101010101" pitchFamily="18" charset="-127"/>
                <a:ea typeface="HY산B" panose="02030600000101010101" pitchFamily="18" charset="-127"/>
              </a:rPr>
              <a:t>☞</a:t>
            </a:r>
            <a:r>
              <a:rPr lang="en-US" altLang="ko-KR" sz="11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 </a:t>
            </a:r>
            <a:r>
              <a:rPr lang="ko-KR" altLang="en-US" sz="11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관련 제시자료 및 제시자료 동영상</a:t>
            </a:r>
            <a:endParaRPr lang="ko-KR" altLang="en-US" sz="11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pic>
        <p:nvPicPr>
          <p:cNvPr id="37" name="Picture 3" descr="\\192.168.0.250\개발\개발 2팀\●아이엠샘●\3 .아이엠샘--원고\1,2,3단계 통합원고\로고\아이엠샘BI_컬러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282" y="6244579"/>
            <a:ext cx="865182" cy="44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37" descr="C:\Program Files\Microsoft Office\MEDIA\OFFICE14\Lines\BD14711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88" y="5716975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520895" y="2082334"/>
            <a:ext cx="1159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E. </a:t>
            </a:r>
            <a:r>
              <a:rPr lang="en-US" altLang="ko-KR" sz="800" b="1" dirty="0"/>
              <a:t>3</a:t>
            </a:r>
            <a:r>
              <a:rPr lang="ko-KR" altLang="en-US" sz="800" b="1" dirty="0"/>
              <a:t>호 </a:t>
            </a:r>
            <a:r>
              <a:rPr lang="ko-KR" altLang="en-US" sz="800" b="1" dirty="0" smtClean="0"/>
              <a:t>신체검사놀이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708924" y="2888794"/>
            <a:ext cx="61173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나의 몸 알아보기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’, ‘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내 몸 속의 뼈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’,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내 몸 그리기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의 교구를 통해 내 몸을 구성하고 있는 뼈대와 신체구조에 대해서 알아보고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소화과정을 이해합니다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 </a:t>
            </a:r>
          </a:p>
          <a:p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소중한 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내 몸을 지켜요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의 남녀 인형과 책을 통해 내 몸의 소중함에 대해 깨닫고 내 몸을 안전하게 지키는 방법을 배우고 실천합니다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또한 남자의 몸과 여자의 몸이 어떻게 다른지 이해합니다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  <a:endParaRPr lang="en-US" altLang="ko-KR" sz="105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2739113" y="4370878"/>
            <a:ext cx="618188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나의 몸 알아보기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교구로 나의 몸에 대해 자세히 알아보고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신체검사놀이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교구로 시력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머리둘레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가슴둘레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색맹검사 등 신체검사놀이를 해봅니다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달리기 전후 심장소리 들어보기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의 청진기로 나의 몸 또는 친구 몸의 여러 부분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(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손목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둥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가슴 등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)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에 대보고 몸에서 나는 소리를 들어봅니다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  <a:endParaRPr lang="en-US" altLang="ko-KR" sz="105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69" name="오각형 68"/>
          <p:cNvSpPr/>
          <p:nvPr/>
        </p:nvSpPr>
        <p:spPr>
          <a:xfrm>
            <a:off x="287951" y="2744924"/>
            <a:ext cx="1690895" cy="216024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6350" cap="rnd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활동 </a:t>
            </a:r>
            <a:r>
              <a:rPr lang="en-US" altLang="ko-KR" sz="1050" dirty="0" smtClean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1 : A + B + D + F</a:t>
            </a:r>
            <a:endParaRPr lang="ko-KR" altLang="en-US" sz="1050" dirty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74" name="오각형 73"/>
          <p:cNvSpPr/>
          <p:nvPr/>
        </p:nvSpPr>
        <p:spPr>
          <a:xfrm>
            <a:off x="309642" y="4092184"/>
            <a:ext cx="1648876" cy="216024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6350" cap="rnd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활동 </a:t>
            </a:r>
            <a:r>
              <a:rPr lang="en-US" altLang="ko-KR" sz="1050" dirty="0" smtClean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2 : B + D + E</a:t>
            </a:r>
            <a:endParaRPr lang="ko-KR" altLang="en-US" sz="1050" dirty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76" name="대각선 방향의 모서리가 잘린 사각형 75"/>
          <p:cNvSpPr/>
          <p:nvPr/>
        </p:nvSpPr>
        <p:spPr>
          <a:xfrm>
            <a:off x="1837761" y="977717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rgbClr val="D3B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1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283370" y="3058114"/>
            <a:ext cx="2272406" cy="8029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대각선 방향의 모서리가 잘린 사각형 50"/>
          <p:cNvSpPr/>
          <p:nvPr/>
        </p:nvSpPr>
        <p:spPr>
          <a:xfrm>
            <a:off x="4120353" y="977717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2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52" name="대각선 방향의 모서리가 잘린 사각형 51"/>
          <p:cNvSpPr/>
          <p:nvPr/>
        </p:nvSpPr>
        <p:spPr>
          <a:xfrm>
            <a:off x="6752899" y="977717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3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309642" y="4370878"/>
            <a:ext cx="2272406" cy="8029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954225" y="3059668"/>
            <a:ext cx="38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  </a:t>
            </a:r>
            <a:endParaRPr lang="ko-KR" alt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7666522" y="2082334"/>
            <a:ext cx="115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/>
              <a:t>F</a:t>
            </a:r>
            <a:r>
              <a:rPr lang="en-US" altLang="ko-KR" sz="800" b="1" dirty="0" smtClean="0"/>
              <a:t>. </a:t>
            </a:r>
            <a:r>
              <a:rPr lang="en-US" altLang="ko-KR" sz="800" b="1" dirty="0"/>
              <a:t>3</a:t>
            </a:r>
            <a:r>
              <a:rPr lang="ko-KR" altLang="en-US" sz="800" b="1" dirty="0"/>
              <a:t>호 </a:t>
            </a:r>
            <a:r>
              <a:rPr lang="ko-KR" altLang="en-US" sz="800" b="1" dirty="0" smtClean="0"/>
              <a:t>내 몸 그리기   </a:t>
            </a:r>
            <a:r>
              <a:rPr lang="en-US" altLang="ko-KR" sz="800" b="1" dirty="0" smtClean="0"/>
              <a:t>(</a:t>
            </a:r>
            <a:r>
              <a:rPr lang="ko-KR" altLang="en-US" sz="800" b="1" dirty="0" smtClean="0"/>
              <a:t>애니메이션</a:t>
            </a:r>
            <a:r>
              <a:rPr lang="en-US" altLang="ko-KR" sz="800" b="1" dirty="0" smtClean="0"/>
              <a:t>)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pic>
        <p:nvPicPr>
          <p:cNvPr id="55" name="그림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85" y="1379780"/>
            <a:ext cx="1077961" cy="536194"/>
          </a:xfrm>
          <a:prstGeom prst="rect">
            <a:avLst/>
          </a:prstGeom>
        </p:spPr>
      </p:pic>
      <p:pic>
        <p:nvPicPr>
          <p:cNvPr id="58" name="그림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758" y="1412775"/>
            <a:ext cx="1124197" cy="515897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675" y="1486040"/>
            <a:ext cx="838214" cy="442633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217" y="1444317"/>
            <a:ext cx="812379" cy="526078"/>
          </a:xfrm>
          <a:prstGeom prst="rect">
            <a:avLst/>
          </a:prstGeom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585" y="1437300"/>
            <a:ext cx="1043535" cy="548298"/>
          </a:xfrm>
          <a:prstGeom prst="rect">
            <a:avLst/>
          </a:prstGeom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240" y="1485760"/>
            <a:ext cx="828997" cy="430214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36" y="3098413"/>
            <a:ext cx="624076" cy="310425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18" y="3106284"/>
            <a:ext cx="561870" cy="257844"/>
          </a:xfrm>
          <a:prstGeom prst="rect">
            <a:avLst/>
          </a:prstGeom>
        </p:spPr>
      </p:pic>
      <p:pic>
        <p:nvPicPr>
          <p:cNvPr id="65" name="그림 6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607" y="3501008"/>
            <a:ext cx="604145" cy="317432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933718" y="4582869"/>
            <a:ext cx="28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     </a:t>
            </a:r>
            <a:endParaRPr lang="ko-KR" alt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619560" y="3459581"/>
            <a:ext cx="38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  </a:t>
            </a:r>
            <a:endParaRPr lang="ko-KR" altLang="en-US" dirty="0"/>
          </a:p>
        </p:txBody>
      </p:sp>
      <p:pic>
        <p:nvPicPr>
          <p:cNvPr id="68" name="그림 6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84" y="3548361"/>
            <a:ext cx="531281" cy="280552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1429393" y="3464360"/>
            <a:ext cx="38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  </a:t>
            </a:r>
            <a:endParaRPr lang="ko-KR" altLang="en-US" dirty="0"/>
          </a:p>
        </p:txBody>
      </p:sp>
      <p:pic>
        <p:nvPicPr>
          <p:cNvPr id="72" name="그림 7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650828"/>
            <a:ext cx="559469" cy="290340"/>
          </a:xfrm>
          <a:prstGeom prst="rect">
            <a:avLst/>
          </a:prstGeom>
        </p:spPr>
      </p:pic>
      <p:pic>
        <p:nvPicPr>
          <p:cNvPr id="73" name="그림 7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24" y="4615624"/>
            <a:ext cx="624076" cy="310425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1619672" y="4582869"/>
            <a:ext cx="28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     </a:t>
            </a:r>
            <a:endParaRPr lang="ko-KR" altLang="en-US" dirty="0"/>
          </a:p>
        </p:txBody>
      </p:sp>
      <p:pic>
        <p:nvPicPr>
          <p:cNvPr id="77" name="그림 7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97" y="4596653"/>
            <a:ext cx="516874" cy="334716"/>
          </a:xfrm>
          <a:prstGeom prst="rect">
            <a:avLst/>
          </a:prstGeom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297243"/>
              </p:ext>
            </p:extLst>
          </p:nvPr>
        </p:nvGraphicFramePr>
        <p:xfrm>
          <a:off x="782156" y="6296888"/>
          <a:ext cx="5596706" cy="561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796106"/>
              </a:tblGrid>
              <a:tr h="56197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3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1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햄버거의 </a:t>
                      </a:r>
                      <a:r>
                        <a:rPr lang="ko-KR" altLang="en-US" sz="700" u="none" strike="noStrike" dirty="0">
                          <a:effectLst/>
                        </a:rPr>
                        <a:t>몸 속 여행</a:t>
                      </a:r>
                      <a:r>
                        <a:rPr lang="en-US" altLang="ko-KR" sz="700" u="none" strike="noStrike" dirty="0">
                          <a:effectLst/>
                        </a:rPr>
                        <a:t>(</a:t>
                      </a:r>
                      <a:r>
                        <a:rPr lang="ko-KR" altLang="en-US" sz="700" u="none" strike="noStrike" dirty="0">
                          <a:effectLst/>
                        </a:rPr>
                        <a:t>동영상</a:t>
                      </a:r>
                      <a:r>
                        <a:rPr lang="en-US" altLang="ko-KR" sz="700" u="none" strike="noStrike" dirty="0">
                          <a:effectLst/>
                        </a:rPr>
                        <a:t>)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36000" marR="72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3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2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우리 </a:t>
                      </a:r>
                      <a:r>
                        <a:rPr lang="ko-KR" altLang="en-US" sz="700" u="none" strike="noStrike" dirty="0">
                          <a:effectLst/>
                        </a:rPr>
                        <a:t>몸에 대해 알아보아요</a:t>
                      </a:r>
                      <a:r>
                        <a:rPr lang="en-US" altLang="ko-KR" sz="700" u="none" strike="noStrike" dirty="0">
                          <a:effectLst/>
                        </a:rPr>
                        <a:t>(</a:t>
                      </a:r>
                      <a:r>
                        <a:rPr lang="ko-KR" altLang="en-US" sz="700" u="none" strike="noStrike" dirty="0">
                          <a:effectLst/>
                        </a:rPr>
                        <a:t>동영상</a:t>
                      </a:r>
                      <a:r>
                        <a:rPr lang="en-US" altLang="ko-KR" sz="700" u="none" strike="noStrike" dirty="0">
                          <a:effectLst/>
                        </a:rPr>
                        <a:t>)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36000" marR="72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3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2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우리 </a:t>
                      </a:r>
                      <a:r>
                        <a:rPr lang="ko-KR" altLang="en-US" sz="700" u="none" strike="noStrike" dirty="0">
                          <a:effectLst/>
                        </a:rPr>
                        <a:t>몸 속 사진이야기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36000" marR="72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3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3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인체 </a:t>
                      </a:r>
                      <a:r>
                        <a:rPr lang="ko-KR" altLang="en-US" sz="700" u="none" strike="noStrike" dirty="0">
                          <a:effectLst/>
                        </a:rPr>
                        <a:t>홀로그램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36000" marR="72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4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3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숫자를 </a:t>
                      </a:r>
                      <a:r>
                        <a:rPr lang="ko-KR" altLang="en-US" sz="700" u="none" strike="noStrike" dirty="0">
                          <a:effectLst/>
                        </a:rPr>
                        <a:t>몸으로 표현해요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36000" marR="72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u="none" strike="noStrike" dirty="0" smtClean="0">
                          <a:effectLst/>
                        </a:rPr>
                        <a:t>11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1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u="none" strike="noStrike" dirty="0" smtClean="0">
                          <a:effectLst/>
                        </a:rPr>
                        <a:t>사람 드로잉</a:t>
                      </a:r>
                      <a:endParaRPr lang="ko-KR" alt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36000" marR="72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u="none" strike="noStrike" dirty="0" smtClean="0">
                          <a:effectLst/>
                        </a:rPr>
                        <a:t>11</a:t>
                      </a:r>
                      <a:r>
                        <a:rPr lang="ko-KR" altLang="en-US" sz="700" u="none" strike="noStrike" dirty="0" smtClean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 smtClean="0">
                          <a:effectLst/>
                        </a:rPr>
                        <a:t>2</a:t>
                      </a:r>
                      <a:r>
                        <a:rPr lang="ko-KR" altLang="en-US" sz="700" u="none" strike="noStrike" dirty="0" smtClean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u="none" strike="noStrike" dirty="0" smtClean="0">
                          <a:effectLst/>
                        </a:rPr>
                        <a:t>사람 드로잉</a:t>
                      </a:r>
                      <a:endParaRPr lang="ko-KR" alt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36000" marR="72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 smtClean="0">
                          <a:effectLst/>
                        </a:rPr>
                        <a:t>11</a:t>
                      </a:r>
                      <a:r>
                        <a:rPr lang="ko-KR" altLang="en-US" sz="700" u="none" strike="noStrike" dirty="0" smtClean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 smtClean="0">
                          <a:effectLst/>
                        </a:rPr>
                        <a:t>3</a:t>
                      </a:r>
                      <a:r>
                        <a:rPr lang="ko-KR" altLang="en-US" sz="700" u="none" strike="noStrike" dirty="0" smtClean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사람 드로잉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36000" marR="72000" marT="0" marB="0">
                    <a:noFill/>
                  </a:tcPr>
                </a:tc>
              </a:tr>
            </a:tbl>
          </a:graphicData>
        </a:graphic>
      </p:graphicFrame>
      <p:pic>
        <p:nvPicPr>
          <p:cNvPr id="78" name="그림 7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67" y="5827860"/>
            <a:ext cx="619125" cy="436563"/>
          </a:xfrm>
          <a:prstGeom prst="rect">
            <a:avLst/>
          </a:prstGeom>
        </p:spPr>
      </p:pic>
      <p:pic>
        <p:nvPicPr>
          <p:cNvPr id="79" name="그림 7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40333" y="5704036"/>
            <a:ext cx="471488" cy="669925"/>
          </a:xfrm>
          <a:prstGeom prst="rect">
            <a:avLst/>
          </a:prstGeom>
        </p:spPr>
      </p:pic>
      <p:pic>
        <p:nvPicPr>
          <p:cNvPr id="80" name="그림 7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569" y="5836592"/>
            <a:ext cx="595313" cy="419100"/>
          </a:xfrm>
          <a:prstGeom prst="rect">
            <a:avLst/>
          </a:prstGeom>
        </p:spPr>
      </p:pic>
      <p:pic>
        <p:nvPicPr>
          <p:cNvPr id="81" name="그림 80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887493" y="5798492"/>
            <a:ext cx="314325" cy="446087"/>
          </a:xfrm>
          <a:prstGeom prst="rect">
            <a:avLst/>
          </a:prstGeom>
        </p:spPr>
      </p:pic>
      <p:pic>
        <p:nvPicPr>
          <p:cNvPr id="82" name="그림 81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481218" y="5798492"/>
            <a:ext cx="339725" cy="481012"/>
          </a:xfrm>
          <a:prstGeom prst="rect">
            <a:avLst/>
          </a:prstGeom>
        </p:spPr>
      </p:pic>
      <p:pic>
        <p:nvPicPr>
          <p:cNvPr id="83" name="그림 8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893" y="5830242"/>
            <a:ext cx="552450" cy="395287"/>
          </a:xfrm>
          <a:prstGeom prst="rect">
            <a:avLst/>
          </a:prstGeom>
        </p:spPr>
      </p:pic>
      <p:pic>
        <p:nvPicPr>
          <p:cNvPr id="84" name="그림 83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2957299" y="5812673"/>
            <a:ext cx="349250" cy="495300"/>
          </a:xfrm>
          <a:prstGeom prst="rect">
            <a:avLst/>
          </a:prstGeom>
        </p:spPr>
      </p:pic>
      <p:pic>
        <p:nvPicPr>
          <p:cNvPr id="85" name="그림 8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42" y="5842658"/>
            <a:ext cx="327025" cy="45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1266" y="2492896"/>
            <a:ext cx="8689736" cy="16010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/>
          <p:cNvSpPr/>
          <p:nvPr/>
        </p:nvSpPr>
        <p:spPr>
          <a:xfrm>
            <a:off x="231266" y="4149080"/>
            <a:ext cx="8689736" cy="1224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모서리가 둥근 직사각형 45"/>
          <p:cNvSpPr/>
          <p:nvPr/>
        </p:nvSpPr>
        <p:spPr>
          <a:xfrm>
            <a:off x="6348412" y="1051984"/>
            <a:ext cx="2586965" cy="137063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모서리가 둥근 직사각형 44"/>
          <p:cNvSpPr/>
          <p:nvPr/>
        </p:nvSpPr>
        <p:spPr>
          <a:xfrm>
            <a:off x="2987824" y="1051985"/>
            <a:ext cx="3240360" cy="1370631"/>
          </a:xfrm>
          <a:prstGeom prst="roundRect">
            <a:avLst/>
          </a:prstGeom>
          <a:solidFill>
            <a:srgbClr val="CBDCA8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모서리가 둥근 직사각형 40"/>
          <p:cNvSpPr/>
          <p:nvPr/>
        </p:nvSpPr>
        <p:spPr>
          <a:xfrm>
            <a:off x="697167" y="1053268"/>
            <a:ext cx="2090483" cy="1369347"/>
          </a:xfrm>
          <a:prstGeom prst="roundRect">
            <a:avLst/>
          </a:prstGeom>
          <a:solidFill>
            <a:srgbClr val="FFFFCC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C:\Users\A103\Desktop\psx220100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4" y="0"/>
            <a:ext cx="718288" cy="9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31840" y="2013337"/>
            <a:ext cx="1141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C. 3</a:t>
            </a:r>
            <a:r>
              <a:rPr lang="ko-KR" altLang="en-US" sz="800" b="1" dirty="0" smtClean="0"/>
              <a:t>호 누구에게 필요한 물건일까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85742" y="2013337"/>
            <a:ext cx="12184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B. 3</a:t>
            </a:r>
            <a:r>
              <a:rPr lang="ko-KR" altLang="en-US" sz="800" b="1" dirty="0" smtClean="0"/>
              <a:t>호 가족놀이하기</a:t>
            </a:r>
            <a:endParaRPr lang="en-US" altLang="ko-KR" sz="800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576" y="2013337"/>
            <a:ext cx="99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A. </a:t>
            </a:r>
            <a:r>
              <a:rPr lang="en-US" altLang="ko-KR" sz="800" b="1" dirty="0"/>
              <a:t>3</a:t>
            </a:r>
            <a:r>
              <a:rPr lang="ko-KR" altLang="en-US" sz="800" b="1" dirty="0"/>
              <a:t>호 </a:t>
            </a:r>
            <a:r>
              <a:rPr lang="ko-KR" altLang="en-US" sz="800" b="1" dirty="0" smtClean="0"/>
              <a:t>말 안 듣는 청개구리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26028" y="2013337"/>
            <a:ext cx="984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D. </a:t>
            </a:r>
            <a:r>
              <a:rPr lang="en-US" altLang="ko-KR" sz="800" b="1" dirty="0"/>
              <a:t>3</a:t>
            </a:r>
            <a:r>
              <a:rPr lang="ko-KR" altLang="en-US" sz="800" b="1" dirty="0"/>
              <a:t>호 </a:t>
            </a:r>
            <a:r>
              <a:rPr lang="ko-KR" altLang="en-US" sz="800" b="1" dirty="0" smtClean="0"/>
              <a:t>우리 가족의 말</a:t>
            </a:r>
            <a:r>
              <a:rPr lang="en-US" altLang="ko-KR" sz="800" b="1" dirty="0" smtClean="0"/>
              <a:t>!</a:t>
            </a:r>
            <a:r>
              <a:rPr lang="ko-KR" altLang="en-US" sz="800" b="1" dirty="0" smtClean="0"/>
              <a:t>말</a:t>
            </a:r>
            <a:r>
              <a:rPr lang="en-US" altLang="ko-KR" sz="800" b="1" dirty="0" smtClean="0"/>
              <a:t>!</a:t>
            </a:r>
            <a:r>
              <a:rPr lang="ko-KR" altLang="en-US" sz="800" b="1" dirty="0" smtClean="0"/>
              <a:t>말</a:t>
            </a:r>
            <a:r>
              <a:rPr lang="en-US" altLang="ko-KR" sz="800" b="1" dirty="0" smtClean="0"/>
              <a:t>!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6591" y="155794"/>
            <a:ext cx="5661797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더욱 풍성한 수업을 만들어요 </a:t>
            </a:r>
            <a:r>
              <a:rPr lang="en-US" altLang="ko-KR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– </a:t>
            </a:r>
            <a:r>
              <a:rPr lang="ko-KR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각 연령별 교구 연계 활동</a:t>
            </a:r>
            <a:endParaRPr lang="en-US" altLang="ko-KR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한컴 바겐세일 B" panose="02020603020101020101" pitchFamily="18" charset="-127"/>
              <a:ea typeface="한컴 바겐세일 B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2961" y="548680"/>
            <a:ext cx="2493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나와 가족 </a:t>
            </a:r>
            <a:r>
              <a:rPr lang="en-US" altLang="ko-KR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– </a:t>
            </a:r>
            <a:r>
              <a:rPr lang="ko-KR" altLang="en-US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가족</a:t>
            </a:r>
            <a:endParaRPr lang="ko-KR" altLang="en-US" sz="1200" dirty="0">
              <a:solidFill>
                <a:srgbClr val="0070C0"/>
              </a:solidFill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3388" y="5406490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HY산B" panose="02030600000101010101" pitchFamily="18" charset="-127"/>
                <a:ea typeface="HY산B" panose="02030600000101010101" pitchFamily="18" charset="-127"/>
              </a:rPr>
              <a:t>☞</a:t>
            </a:r>
            <a:r>
              <a:rPr lang="en-US" altLang="ko-KR" sz="11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 </a:t>
            </a:r>
            <a:r>
              <a:rPr lang="ko-KR" altLang="en-US" sz="11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관련 제시자료 및 제시자료 동영상</a:t>
            </a:r>
            <a:endParaRPr lang="ko-KR" altLang="en-US" sz="11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pic>
        <p:nvPicPr>
          <p:cNvPr id="37" name="Picture 3" descr="\\192.168.0.250\개발\개발 2팀\●아이엠샘●\3 .아이엠샘--원고\1,2,3단계 통합원고\로고\아이엠샘BI_컬러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282" y="6244579"/>
            <a:ext cx="865182" cy="44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37" descr="C:\Program Files\Microsoft Office\MEDIA\OFFICE14\Lines\BD14711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88" y="5716975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5310828" y="2013337"/>
            <a:ext cx="1037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E. </a:t>
            </a:r>
            <a:r>
              <a:rPr lang="en-US" altLang="ko-KR" sz="800" b="1" dirty="0"/>
              <a:t>3</a:t>
            </a:r>
            <a:r>
              <a:rPr lang="ko-KR" altLang="en-US" sz="800" b="1" dirty="0"/>
              <a:t>호 </a:t>
            </a:r>
            <a:r>
              <a:rPr lang="ko-KR" altLang="en-US" sz="800" b="1" dirty="0" smtClean="0"/>
              <a:t>자장자장 우리 아가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708924" y="2692076"/>
            <a:ext cx="61173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말 안 듣는 청개구리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’,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가족 놀이하기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’,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가족 나무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의 교구를 가지고 가족 구성원에 대해 알아보고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우리 가족의 구성원에 대하여 이야기 나눕니다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나를 중심으로 다양한 가족의 명칭을 알아봅니다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원아들과 함께 청개구리들과 가족놀이 인형 교구가 등장하는 이야기를 꾸며보고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이를 이용하여 역할극을 해 봅니다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</a:p>
          <a:p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누구에게 필요한 물건일까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’,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우리 가족의 말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!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말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!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말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!’,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자장자장 우리 아가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교구를 활용하여 가족의 역할과 가족구성원에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따라 필요한 물건이 무엇인지 알아보고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물건의 쓰임새에 대해 이야기 나눕니다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또한 내가 우리 가족을 도울 수 있는 방법에 대해 의견을 나누어 봅니다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</a:p>
          <a:p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 ‘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우리 가족의 말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!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말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!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말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!’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교구를 활용하여 우리 가족에게 하고 싶은 말이나 듣고 싶은 말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혹은 우리 가족이 특히 많이 사용하는 말 등을 친구들 앞에서 발표해 보고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어떤 말을 들었을 때 느끼는 감정에 대해서 이야기 나눠 봅니다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  <a:endParaRPr lang="en-US" altLang="ko-KR" sz="105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2739113" y="4514894"/>
            <a:ext cx="618188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다양한 가족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책을 보고 가족의 다양한 형태에 대해 알아보고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가족 놀이하기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교구를 이용하여 가족의 여러 가지 형태를 구성해 봅니다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가족 나무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교구를 이용하여 가족의 형태를 구성해봅니다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  <a:endParaRPr lang="en-US" altLang="ko-KR" sz="105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69" name="오각형 68"/>
          <p:cNvSpPr/>
          <p:nvPr/>
        </p:nvSpPr>
        <p:spPr>
          <a:xfrm>
            <a:off x="287951" y="2564903"/>
            <a:ext cx="2006993" cy="216024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6350" cap="rnd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활동 </a:t>
            </a:r>
            <a:r>
              <a:rPr lang="en-US" altLang="ko-KR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1 : A + B + C +</a:t>
            </a:r>
            <a:r>
              <a:rPr lang="ko-KR" altLang="en-US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en-US" altLang="ko-KR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D + F</a:t>
            </a:r>
            <a:endParaRPr lang="ko-KR" altLang="en-US" sz="1050" dirty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76" name="대각선 방향의 모서리가 잘린 사각형 75"/>
          <p:cNvSpPr/>
          <p:nvPr/>
        </p:nvSpPr>
        <p:spPr>
          <a:xfrm>
            <a:off x="1354821" y="908720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rgbClr val="D3B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1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283370" y="2878093"/>
            <a:ext cx="2272406" cy="9109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대각선 방향의 모서리가 잘린 사각형 50"/>
          <p:cNvSpPr/>
          <p:nvPr/>
        </p:nvSpPr>
        <p:spPr>
          <a:xfrm>
            <a:off x="4220417" y="908720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2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52" name="대각선 방향의 모서리가 잘린 사각형 51"/>
          <p:cNvSpPr/>
          <p:nvPr/>
        </p:nvSpPr>
        <p:spPr>
          <a:xfrm>
            <a:off x="7254307" y="908720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3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309642" y="4452224"/>
            <a:ext cx="2272406" cy="8029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83806" y="2890271"/>
            <a:ext cx="38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  </a:t>
            </a:r>
            <a:endParaRPr lang="ko-KR" alt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516216" y="2013337"/>
            <a:ext cx="1153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/>
              <a:t>F</a:t>
            </a:r>
            <a:r>
              <a:rPr lang="en-US" altLang="ko-KR" sz="800" b="1" dirty="0" smtClean="0"/>
              <a:t>. </a:t>
            </a:r>
            <a:r>
              <a:rPr lang="en-US" altLang="ko-KR" sz="800" b="1" dirty="0"/>
              <a:t>3</a:t>
            </a:r>
            <a:r>
              <a:rPr lang="ko-KR" altLang="en-US" sz="800" b="1" dirty="0"/>
              <a:t>호 </a:t>
            </a:r>
            <a:r>
              <a:rPr lang="ko-KR" altLang="en-US" sz="800" b="1" dirty="0" smtClean="0"/>
              <a:t>다양한 가족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99592" y="4726885"/>
            <a:ext cx="28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     </a:t>
            </a:r>
            <a:endParaRPr lang="ko-KR" alt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835824" y="3319517"/>
            <a:ext cx="38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  </a:t>
            </a:r>
            <a:endParaRPr lang="ko-KR" alt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592911" y="3284339"/>
            <a:ext cx="38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  </a:t>
            </a:r>
            <a:endParaRPr lang="ko-KR" alt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1619672" y="4726885"/>
            <a:ext cx="28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     </a:t>
            </a:r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900084"/>
              </p:ext>
            </p:extLst>
          </p:nvPr>
        </p:nvGraphicFramePr>
        <p:xfrm>
          <a:off x="782156" y="6296888"/>
          <a:ext cx="5596706" cy="561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796106"/>
              </a:tblGrid>
              <a:tr h="56197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3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1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다양한</a:t>
                      </a:r>
                      <a:r>
                        <a:rPr lang="ko-KR" altLang="en-US" sz="700" u="none" strike="noStrike" dirty="0" smtClean="0">
                          <a:effectLst/>
                        </a:rPr>
                        <a:t> </a:t>
                      </a:r>
                      <a:r>
                        <a:rPr lang="ko-KR" altLang="en-US" sz="700" u="none" strike="noStrike" dirty="0">
                          <a:effectLst/>
                        </a:rPr>
                        <a:t>가족 역할놀이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3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1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어버이날은 </a:t>
                      </a:r>
                      <a:r>
                        <a:rPr lang="ko-KR" altLang="en-US" sz="700" u="none" strike="noStrike" dirty="0">
                          <a:effectLst/>
                        </a:rPr>
                        <a:t>무슨 날일까요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3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2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손가락 </a:t>
                      </a:r>
                      <a:r>
                        <a:rPr lang="ko-KR" altLang="en-US" sz="700" u="none" strike="noStrike" dirty="0">
                          <a:effectLst/>
                        </a:rPr>
                        <a:t>가족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3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2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엄마 </a:t>
                      </a:r>
                      <a:r>
                        <a:rPr lang="ko-KR" altLang="en-US" sz="700" u="none" strike="noStrike" dirty="0">
                          <a:effectLst/>
                        </a:rPr>
                        <a:t>뱃속에서 자랐어요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3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3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존댓말 </a:t>
                      </a:r>
                      <a:r>
                        <a:rPr lang="ko-KR" altLang="en-US" sz="700" u="none" strike="noStrike" dirty="0">
                          <a:effectLst/>
                        </a:rPr>
                        <a:t>카드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36000" marR="72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36000" marR="72000" marT="0" marB="0">
                    <a:noFill/>
                  </a:tcPr>
                </a:tc>
              </a:tr>
            </a:tbl>
          </a:graphicData>
        </a:graphic>
      </p:graphicFrame>
      <p:pic>
        <p:nvPicPr>
          <p:cNvPr id="71" name="그림 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52699"/>
            <a:ext cx="876468" cy="353854"/>
          </a:xfrm>
          <a:prstGeom prst="rect">
            <a:avLst/>
          </a:prstGeom>
        </p:spPr>
      </p:pic>
      <p:pic>
        <p:nvPicPr>
          <p:cNvPr id="86" name="그림 8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37" y="1370250"/>
            <a:ext cx="857843" cy="471814"/>
          </a:xfrm>
          <a:prstGeom prst="rect">
            <a:avLst/>
          </a:prstGeom>
        </p:spPr>
      </p:pic>
      <p:pic>
        <p:nvPicPr>
          <p:cNvPr id="87" name="그림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673" y="1367718"/>
            <a:ext cx="1016399" cy="587155"/>
          </a:xfrm>
          <a:prstGeom prst="rect">
            <a:avLst/>
          </a:prstGeom>
        </p:spPr>
      </p:pic>
      <p:pic>
        <p:nvPicPr>
          <p:cNvPr id="88" name="그림 8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23" y="1397237"/>
            <a:ext cx="988648" cy="557637"/>
          </a:xfrm>
          <a:prstGeom prst="rect">
            <a:avLst/>
          </a:prstGeom>
        </p:spPr>
      </p:pic>
      <p:pic>
        <p:nvPicPr>
          <p:cNvPr id="89" name="그림 8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28" y="1379775"/>
            <a:ext cx="780340" cy="452765"/>
          </a:xfrm>
          <a:prstGeom prst="rect">
            <a:avLst/>
          </a:prstGeom>
        </p:spPr>
      </p:pic>
      <p:pic>
        <p:nvPicPr>
          <p:cNvPr id="90" name="그림 8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559" y="1369833"/>
            <a:ext cx="832497" cy="436720"/>
          </a:xfrm>
          <a:prstGeom prst="rect">
            <a:avLst/>
          </a:prstGeom>
        </p:spPr>
      </p:pic>
      <p:pic>
        <p:nvPicPr>
          <p:cNvPr id="91" name="그림 9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93" y="1346438"/>
            <a:ext cx="875389" cy="483511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>
          <a:xfrm>
            <a:off x="7747936" y="2013337"/>
            <a:ext cx="115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G. </a:t>
            </a:r>
            <a:r>
              <a:rPr lang="en-US" altLang="ko-KR" sz="800" b="1" dirty="0"/>
              <a:t>3</a:t>
            </a:r>
            <a:r>
              <a:rPr lang="ko-KR" altLang="en-US" sz="800" b="1" dirty="0"/>
              <a:t>호 </a:t>
            </a:r>
            <a:r>
              <a:rPr lang="ko-KR" altLang="en-US" sz="800" b="1" dirty="0" smtClean="0"/>
              <a:t>가족 나무</a:t>
            </a:r>
            <a:r>
              <a:rPr lang="en-US" altLang="ko-KR" sz="800" b="1" dirty="0" smtClean="0"/>
              <a:t>(</a:t>
            </a:r>
            <a:r>
              <a:rPr lang="ko-KR" altLang="en-US" sz="800" b="1" dirty="0" smtClean="0"/>
              <a:t>애니메이션</a:t>
            </a:r>
            <a:r>
              <a:rPr lang="en-US" altLang="ko-KR" sz="800" b="1" dirty="0" smtClean="0"/>
              <a:t>)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pic>
        <p:nvPicPr>
          <p:cNvPr id="93" name="그림 9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59" y="2962238"/>
            <a:ext cx="589474" cy="237987"/>
          </a:xfrm>
          <a:prstGeom prst="rect">
            <a:avLst/>
          </a:prstGeom>
        </p:spPr>
      </p:pic>
      <p:pic>
        <p:nvPicPr>
          <p:cNvPr id="94" name="그림 9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76" y="2962238"/>
            <a:ext cx="576949" cy="317322"/>
          </a:xfrm>
          <a:prstGeom prst="rect">
            <a:avLst/>
          </a:prstGeom>
        </p:spPr>
      </p:pic>
      <p:pic>
        <p:nvPicPr>
          <p:cNvPr id="95" name="그림 9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361" y="3354853"/>
            <a:ext cx="544145" cy="314343"/>
          </a:xfrm>
          <a:prstGeom prst="rect">
            <a:avLst/>
          </a:prstGeom>
        </p:spPr>
      </p:pic>
      <p:pic>
        <p:nvPicPr>
          <p:cNvPr id="96" name="그림 9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66" y="3370601"/>
            <a:ext cx="524824" cy="304511"/>
          </a:xfrm>
          <a:prstGeom prst="rect">
            <a:avLst/>
          </a:prstGeom>
        </p:spPr>
      </p:pic>
      <p:pic>
        <p:nvPicPr>
          <p:cNvPr id="97" name="그림 9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8" y="3419364"/>
            <a:ext cx="435663" cy="228545"/>
          </a:xfrm>
          <a:prstGeom prst="rect">
            <a:avLst/>
          </a:prstGeom>
        </p:spPr>
      </p:pic>
      <p:pic>
        <p:nvPicPr>
          <p:cNvPr id="98" name="그림 9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52" y="2942632"/>
            <a:ext cx="573872" cy="316972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1619672" y="2890271"/>
            <a:ext cx="38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  </a:t>
            </a:r>
            <a:endParaRPr lang="ko-KR" alt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251520" y="3319517"/>
            <a:ext cx="38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  </a:t>
            </a:r>
            <a:endParaRPr lang="ko-KR" altLang="en-US" dirty="0"/>
          </a:p>
        </p:txBody>
      </p:sp>
      <p:sp>
        <p:nvSpPr>
          <p:cNvPr id="102" name="오각형 101"/>
          <p:cNvSpPr/>
          <p:nvPr/>
        </p:nvSpPr>
        <p:spPr>
          <a:xfrm>
            <a:off x="287951" y="4236200"/>
            <a:ext cx="2006993" cy="216024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6350" cap="rnd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활동 </a:t>
            </a:r>
            <a:r>
              <a:rPr lang="en-US" altLang="ko-KR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2 : B + E + F</a:t>
            </a:r>
            <a:endParaRPr lang="ko-KR" altLang="en-US" sz="1050" dirty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pic>
        <p:nvPicPr>
          <p:cNvPr id="103" name="그림 10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6" y="4797152"/>
            <a:ext cx="589474" cy="237987"/>
          </a:xfrm>
          <a:prstGeom prst="rect">
            <a:avLst/>
          </a:prstGeom>
        </p:spPr>
      </p:pic>
      <p:pic>
        <p:nvPicPr>
          <p:cNvPr id="104" name="그림 10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845" y="3365684"/>
            <a:ext cx="544145" cy="314343"/>
          </a:xfrm>
          <a:prstGeom prst="rect">
            <a:avLst/>
          </a:prstGeom>
        </p:spPr>
      </p:pic>
      <p:pic>
        <p:nvPicPr>
          <p:cNvPr id="106" name="그림 10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53" y="4772802"/>
            <a:ext cx="513527" cy="289650"/>
          </a:xfrm>
          <a:prstGeom prst="rect">
            <a:avLst/>
          </a:prstGeom>
        </p:spPr>
      </p:pic>
      <p:pic>
        <p:nvPicPr>
          <p:cNvPr id="107" name="그림 10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52" y="4760455"/>
            <a:ext cx="544145" cy="314343"/>
          </a:xfrm>
          <a:prstGeom prst="rect">
            <a:avLst/>
          </a:prstGeom>
        </p:spPr>
      </p:pic>
      <p:pic>
        <p:nvPicPr>
          <p:cNvPr id="108" name="그림 10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73" y="5885804"/>
            <a:ext cx="508000" cy="358775"/>
          </a:xfrm>
          <a:prstGeom prst="rect">
            <a:avLst/>
          </a:prstGeom>
        </p:spPr>
      </p:pic>
      <p:pic>
        <p:nvPicPr>
          <p:cNvPr id="109" name="그림 10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662" y="5814366"/>
            <a:ext cx="326184" cy="461063"/>
          </a:xfrm>
          <a:prstGeom prst="rect">
            <a:avLst/>
          </a:prstGeom>
        </p:spPr>
      </p:pic>
      <p:pic>
        <p:nvPicPr>
          <p:cNvPr id="110" name="그림 10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887" y="5822304"/>
            <a:ext cx="320264" cy="453125"/>
          </a:xfrm>
          <a:prstGeom prst="rect">
            <a:avLst/>
          </a:prstGeom>
        </p:spPr>
      </p:pic>
      <p:pic>
        <p:nvPicPr>
          <p:cNvPr id="111" name="그림 11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561" y="5803254"/>
            <a:ext cx="335988" cy="472016"/>
          </a:xfrm>
          <a:prstGeom prst="rect">
            <a:avLst/>
          </a:prstGeom>
        </p:spPr>
      </p:pic>
      <p:pic>
        <p:nvPicPr>
          <p:cNvPr id="112" name="그림 111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635896" y="5812779"/>
            <a:ext cx="326464" cy="46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6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1266" y="2780928"/>
            <a:ext cx="8689736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모서리가 둥근 직사각형 44"/>
          <p:cNvSpPr/>
          <p:nvPr/>
        </p:nvSpPr>
        <p:spPr>
          <a:xfrm>
            <a:off x="3530730" y="1120982"/>
            <a:ext cx="3057494" cy="1370631"/>
          </a:xfrm>
          <a:prstGeom prst="roundRect">
            <a:avLst/>
          </a:prstGeom>
          <a:solidFill>
            <a:srgbClr val="CBDCA8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모서리가 둥근 직사각형 40"/>
          <p:cNvSpPr/>
          <p:nvPr/>
        </p:nvSpPr>
        <p:spPr>
          <a:xfrm>
            <a:off x="179512" y="1122265"/>
            <a:ext cx="3239380" cy="1370631"/>
          </a:xfrm>
          <a:prstGeom prst="roundRect">
            <a:avLst/>
          </a:prstGeom>
          <a:solidFill>
            <a:srgbClr val="FFFFCC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C:\Users\A103\Desktop\psx220100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4" y="0"/>
            <a:ext cx="718288" cy="9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263741" y="2082334"/>
            <a:ext cx="1097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B. 5</a:t>
            </a:r>
            <a:r>
              <a:rPr lang="ko-KR" altLang="en-US" sz="800" b="1" dirty="0" smtClean="0"/>
              <a:t>호 쿵덕쿵 자연물감</a:t>
            </a:r>
            <a:endParaRPr lang="en-US" altLang="ko-KR" sz="800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9273" y="2082334"/>
            <a:ext cx="938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A. 4</a:t>
            </a:r>
            <a:r>
              <a:rPr lang="ko-KR" altLang="en-US" sz="800" b="1" dirty="0" smtClean="0"/>
              <a:t>호 자장면 가게놀이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59615" y="2082334"/>
            <a:ext cx="99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D. </a:t>
            </a:r>
            <a:r>
              <a:rPr lang="en-US" altLang="ko-KR" sz="800" b="1" dirty="0"/>
              <a:t>3</a:t>
            </a:r>
            <a:r>
              <a:rPr lang="ko-KR" altLang="en-US" sz="800" b="1" dirty="0"/>
              <a:t>호 </a:t>
            </a:r>
            <a:r>
              <a:rPr lang="ko-KR" altLang="en-US" sz="800" b="1" dirty="0" smtClean="0"/>
              <a:t>자연물 소꿉놀이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6591" y="155794"/>
            <a:ext cx="5661797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더욱 풍성한 수업을 만들어요 </a:t>
            </a:r>
            <a:r>
              <a:rPr lang="en-US" altLang="ko-KR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– </a:t>
            </a:r>
            <a:r>
              <a:rPr lang="ko-KR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각 연령별 교구 연계 활동</a:t>
            </a:r>
            <a:endParaRPr lang="en-US" altLang="ko-KR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한컴 바겐세일 B" panose="02020603020101020101" pitchFamily="18" charset="-127"/>
              <a:ea typeface="한컴 바겐세일 B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2961" y="548680"/>
            <a:ext cx="2493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나와 가족 </a:t>
            </a:r>
            <a:r>
              <a:rPr lang="en-US" altLang="ko-KR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– </a:t>
            </a:r>
            <a:r>
              <a:rPr lang="ko-KR" altLang="en-US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소꿉놀</a:t>
            </a:r>
            <a:r>
              <a:rPr lang="ko-KR" altLang="en-US" sz="1200" dirty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이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3388" y="5406490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HY산B" panose="02030600000101010101" pitchFamily="18" charset="-127"/>
                <a:ea typeface="HY산B" panose="02030600000101010101" pitchFamily="18" charset="-127"/>
              </a:rPr>
              <a:t>☞</a:t>
            </a:r>
            <a:r>
              <a:rPr lang="en-US" altLang="ko-KR" sz="11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 </a:t>
            </a:r>
            <a:r>
              <a:rPr lang="ko-KR" altLang="en-US" sz="11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관련 제시자료 및 제시자료 동영상</a:t>
            </a:r>
            <a:endParaRPr lang="ko-KR" altLang="en-US" sz="11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pic>
        <p:nvPicPr>
          <p:cNvPr id="37" name="Picture 3" descr="\\192.168.0.250\개발\개발 2팀\●아이엠샘●\3 .아이엠샘--원고\1,2,3단계 통합원고\로고\아이엠샘BI_컬러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282" y="6244579"/>
            <a:ext cx="865182" cy="44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37" descr="C:\Program Files\Microsoft Office\MEDIA\OFFICE14\Lines\BD14711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88" y="5716975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4499992" y="208233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E. </a:t>
            </a:r>
            <a:r>
              <a:rPr lang="en-US" altLang="ko-KR" sz="800" b="1" dirty="0"/>
              <a:t>3</a:t>
            </a:r>
            <a:r>
              <a:rPr lang="ko-KR" altLang="en-US" sz="800" b="1" dirty="0"/>
              <a:t>호 친구 초대하기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236248" y="3303275"/>
            <a:ext cx="6967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2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자장면 가게 놀이</a:t>
            </a:r>
            <a:r>
              <a:rPr lang="en-US" altLang="ko-KR" sz="12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2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와 </a:t>
            </a:r>
            <a:r>
              <a:rPr lang="en-US" altLang="ko-KR" sz="12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2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위층과 아래층에서 생긴 일</a:t>
            </a:r>
            <a:r>
              <a:rPr lang="en-US" altLang="ko-KR" sz="12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2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교구를 활용하여 역할놀이를 합니다</a:t>
            </a:r>
            <a:r>
              <a:rPr lang="en-US" altLang="ko-KR" sz="12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</a:p>
          <a:p>
            <a:r>
              <a:rPr lang="en-US" altLang="ko-KR" sz="12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ko-KR" altLang="en-US" sz="12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여러 가지 소꿉놀이 교구를 활용하여 소꿉놀이를 해 봅니다</a:t>
            </a:r>
            <a:r>
              <a:rPr lang="en-US" altLang="ko-KR" sz="12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</a:p>
          <a:p>
            <a:r>
              <a:rPr lang="en-US" altLang="ko-KR" sz="12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ko-KR" altLang="en-US" sz="12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원 근처에서 나뭇잎이나 꽃잎 등 자연물을 모아서 </a:t>
            </a:r>
            <a:r>
              <a:rPr lang="en-US" altLang="ko-KR" sz="12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2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쿵덕쿵</a:t>
            </a:r>
            <a:r>
              <a:rPr lang="en-US" altLang="ko-KR" sz="12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ko-KR" altLang="en-US" sz="12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자연물감</a:t>
            </a:r>
            <a:r>
              <a:rPr lang="en-US" altLang="ko-KR" sz="12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2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의 절구에 찧어 소꿉놀이에 활용합니다</a:t>
            </a:r>
            <a:r>
              <a:rPr lang="en-US" altLang="ko-KR" sz="12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</a:p>
          <a:p>
            <a:r>
              <a:rPr lang="en-US" altLang="ko-KR" sz="12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ko-KR" altLang="en-US" sz="12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점토나 찰흙 등을 활용하여 </a:t>
            </a:r>
            <a:r>
              <a:rPr lang="en-US" altLang="ko-KR" sz="12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2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떡 만들기</a:t>
            </a:r>
            <a:r>
              <a:rPr lang="en-US" altLang="ko-KR" sz="12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2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를 하고 다른 소꿉놀이 교구에 담아냅니다</a:t>
            </a:r>
            <a:r>
              <a:rPr lang="en-US" altLang="ko-KR" sz="12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</a:p>
          <a:p>
            <a:r>
              <a:rPr lang="en-US" altLang="ko-KR" sz="12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en-US" altLang="ko-KR" sz="12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2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겨울에 먹는 음식</a:t>
            </a:r>
            <a:r>
              <a:rPr lang="en-US" altLang="ko-KR" sz="12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’, ‘</a:t>
            </a:r>
            <a:r>
              <a:rPr lang="ko-KR" altLang="en-US" sz="12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자장면 가게놀이</a:t>
            </a:r>
            <a:r>
              <a:rPr lang="en-US" altLang="ko-KR" sz="12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’, ‘</a:t>
            </a:r>
            <a:r>
              <a:rPr lang="ko-KR" altLang="en-US" sz="12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떡 만들기</a:t>
            </a:r>
            <a:r>
              <a:rPr lang="en-US" altLang="ko-KR" sz="12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 </a:t>
            </a:r>
            <a:r>
              <a:rPr lang="ko-KR" altLang="en-US" sz="12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등의 다양한 교구와 원에 있는 소꿉놀이 교구를 활용하여 멋진 생일상 차리기를 해봅니다</a:t>
            </a:r>
            <a:r>
              <a:rPr lang="en-US" altLang="ko-KR" sz="12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</a:p>
        </p:txBody>
      </p:sp>
      <p:sp>
        <p:nvSpPr>
          <p:cNvPr id="69" name="오각형 68"/>
          <p:cNvSpPr/>
          <p:nvPr/>
        </p:nvSpPr>
        <p:spPr>
          <a:xfrm>
            <a:off x="287951" y="2888940"/>
            <a:ext cx="1690895" cy="216024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6350" cap="rnd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활동 </a:t>
            </a:r>
            <a:r>
              <a:rPr lang="en-US" altLang="ko-KR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1 : </a:t>
            </a:r>
            <a:r>
              <a:rPr lang="ko-KR" altLang="en-US" sz="1050" dirty="0" smtClean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전체 교구 활용</a:t>
            </a:r>
            <a:endParaRPr lang="ko-KR" altLang="en-US" sz="1050" dirty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76" name="대각선 방향의 모서리가 잘린 사각형 75"/>
          <p:cNvSpPr/>
          <p:nvPr/>
        </p:nvSpPr>
        <p:spPr>
          <a:xfrm>
            <a:off x="1411615" y="977717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rgbClr val="D3B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1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51" name="대각선 방향의 모서리가 잘린 사각형 50"/>
          <p:cNvSpPr/>
          <p:nvPr/>
        </p:nvSpPr>
        <p:spPr>
          <a:xfrm>
            <a:off x="4671890" y="977717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2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46" name="모서리가 둥근 직사각형 45"/>
          <p:cNvSpPr/>
          <p:nvPr/>
        </p:nvSpPr>
        <p:spPr>
          <a:xfrm>
            <a:off x="6711296" y="1120981"/>
            <a:ext cx="2209705" cy="137063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대각선 방향의 모서리가 잘린 사각형 51"/>
          <p:cNvSpPr>
            <a:spLocks/>
          </p:cNvSpPr>
          <p:nvPr/>
        </p:nvSpPr>
        <p:spPr>
          <a:xfrm>
            <a:off x="7428561" y="977717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3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64088" y="2082334"/>
            <a:ext cx="115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/>
              <a:t>F</a:t>
            </a:r>
            <a:r>
              <a:rPr lang="en-US" altLang="ko-KR" sz="800" b="1" dirty="0" smtClean="0"/>
              <a:t>. </a:t>
            </a:r>
            <a:r>
              <a:rPr lang="en-US" altLang="ko-KR" sz="800" b="1" dirty="0"/>
              <a:t>4</a:t>
            </a:r>
            <a:r>
              <a:rPr lang="ko-KR" altLang="en-US" sz="800" b="1" dirty="0"/>
              <a:t>호 위층과 아래층에서 생긴 일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229909"/>
              </p:ext>
            </p:extLst>
          </p:nvPr>
        </p:nvGraphicFramePr>
        <p:xfrm>
          <a:off x="782156" y="6296888"/>
          <a:ext cx="1413580" cy="561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727780"/>
              </a:tblGrid>
              <a:tr h="56197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 smtClean="0">
                          <a:effectLst/>
                        </a:rPr>
                        <a:t>11</a:t>
                      </a:r>
                      <a:r>
                        <a:rPr lang="ko-KR" altLang="en-US" sz="700" u="none" strike="noStrike" dirty="0" smtClean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 smtClean="0">
                          <a:effectLst/>
                        </a:rPr>
                        <a:t>2</a:t>
                      </a:r>
                      <a:r>
                        <a:rPr lang="ko-KR" altLang="en-US" sz="700" u="none" strike="noStrike" dirty="0" smtClean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부엌놀이를 해요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36000" marR="72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 smtClean="0">
                          <a:effectLst/>
                        </a:rPr>
                        <a:t>3</a:t>
                      </a:r>
                      <a:r>
                        <a:rPr lang="ko-KR" altLang="en-US" sz="700" u="none" strike="noStrike" dirty="0" smtClean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 smtClean="0">
                          <a:effectLst/>
                        </a:rPr>
                        <a:t>1</a:t>
                      </a:r>
                      <a:r>
                        <a:rPr lang="ko-KR" altLang="en-US" sz="700" u="none" strike="noStrike" dirty="0" smtClean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주방 난타 놀이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36000" marR="72000" marT="0" marB="0">
                    <a:noFill/>
                  </a:tcPr>
                </a:tc>
              </a:tr>
            </a:tbl>
          </a:graphicData>
        </a:graphic>
      </p:graphicFrame>
      <p:pic>
        <p:nvPicPr>
          <p:cNvPr id="42" name="그림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01" y="1466829"/>
            <a:ext cx="821977" cy="481916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988" y="1525818"/>
            <a:ext cx="668575" cy="430608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518" y="1511043"/>
            <a:ext cx="965834" cy="457389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76920"/>
            <a:ext cx="864096" cy="454572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275" y="1432178"/>
            <a:ext cx="951195" cy="522052"/>
          </a:xfrm>
          <a:prstGeom prst="rect">
            <a:avLst/>
          </a:prstGeom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950" y="1510484"/>
            <a:ext cx="827658" cy="450234"/>
          </a:xfrm>
          <a:prstGeom prst="rect">
            <a:avLst/>
          </a:prstGeom>
        </p:spPr>
      </p:pic>
      <p:pic>
        <p:nvPicPr>
          <p:cNvPr id="53" name="그림 52" descr="7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84013" y="1444998"/>
            <a:ext cx="1000030" cy="509232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5" y="1412776"/>
            <a:ext cx="757041" cy="537681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732240" y="2082334"/>
            <a:ext cx="115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G. 5</a:t>
            </a:r>
            <a:r>
              <a:rPr lang="ko-KR" altLang="en-US" sz="800" b="1" dirty="0" smtClean="0"/>
              <a:t>호 아이스크림 가게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276895" y="2082334"/>
            <a:ext cx="1141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C. 10</a:t>
            </a:r>
            <a:r>
              <a:rPr lang="ko-KR" altLang="en-US" sz="800" b="1" dirty="0" smtClean="0"/>
              <a:t>호 겨울에 먹는 음식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82546" y="2082334"/>
            <a:ext cx="1153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/>
              <a:t>H</a:t>
            </a:r>
            <a:r>
              <a:rPr lang="en-US" altLang="ko-KR" sz="800" b="1" dirty="0" smtClean="0"/>
              <a:t>. 7</a:t>
            </a:r>
            <a:r>
              <a:rPr lang="ko-KR" altLang="en-US" sz="800" b="1" dirty="0" smtClean="0"/>
              <a:t>호 떡 만들기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pic>
        <p:nvPicPr>
          <p:cNvPr id="61" name="그림 6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81" y="5854292"/>
            <a:ext cx="628650" cy="443422"/>
          </a:xfrm>
          <a:prstGeom prst="rect">
            <a:avLst/>
          </a:prstGeom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830" y="5837684"/>
            <a:ext cx="576300" cy="40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5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793</Words>
  <Application>Microsoft Office PowerPoint</Application>
  <PresentationFormat>화면 슬라이드 쇼(4:3)</PresentationFormat>
  <Paragraphs>102</Paragraphs>
  <Slides>3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1" baseType="lpstr">
      <vt:lpstr>굴림</vt:lpstr>
      <vt:lpstr>Arial</vt:lpstr>
      <vt:lpstr>HY동녘M</vt:lpstr>
      <vt:lpstr>HY산B</vt:lpstr>
      <vt:lpstr>맑은 고딕</vt:lpstr>
      <vt:lpstr>한컴 바겐세일 B</vt:lpstr>
      <vt:lpstr>휴먼매직체</vt:lpstr>
      <vt:lpstr>Office 테마</vt:lpstr>
      <vt:lpstr>PowerPoint 프레젠테이션</vt:lpstr>
      <vt:lpstr>PowerPoint 프레젠테이션</vt:lpstr>
      <vt:lpstr>PowerPoint 프레젠테이션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A103</dc:creator>
  <cp:lastModifiedBy>A103</cp:lastModifiedBy>
  <cp:revision>23</cp:revision>
  <cp:lastPrinted>2015-01-06T06:32:21Z</cp:lastPrinted>
  <dcterms:created xsi:type="dcterms:W3CDTF">2015-01-06T01:25:16Z</dcterms:created>
  <dcterms:modified xsi:type="dcterms:W3CDTF">2015-01-09T02:42:58Z</dcterms:modified>
</cp:coreProperties>
</file>